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8" r:id="rId3"/>
    <p:sldId id="259" r:id="rId4"/>
    <p:sldId id="257" r:id="rId5"/>
    <p:sldId id="266" r:id="rId6"/>
    <p:sldId id="260" r:id="rId7"/>
    <p:sldId id="261" r:id="rId8"/>
    <p:sldId id="265" r:id="rId9"/>
    <p:sldId id="269" r:id="rId10"/>
    <p:sldId id="270" r:id="rId11"/>
    <p:sldId id="271" r:id="rId12"/>
    <p:sldId id="272" r:id="rId13"/>
    <p:sldId id="273" r:id="rId14"/>
    <p:sldId id="279" r:id="rId15"/>
    <p:sldId id="280" r:id="rId16"/>
    <p:sldId id="281" r:id="rId17"/>
    <p:sldId id="274" r:id="rId18"/>
    <p:sldId id="275" r:id="rId19"/>
    <p:sldId id="276" r:id="rId20"/>
    <p:sldId id="277" r:id="rId21"/>
    <p:sldId id="268" r:id="rId22"/>
    <p:sldId id="267" r:id="rId23"/>
    <p:sldId id="263" r:id="rId24"/>
    <p:sldId id="264" r:id="rId25"/>
    <p:sldId id="278"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D6748"/>
    <a:srgbClr val="0693B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997" autoAdjust="0"/>
    <p:restoredTop sz="94660"/>
  </p:normalViewPr>
  <p:slideViewPr>
    <p:cSldViewPr snapToGrid="0">
      <p:cViewPr varScale="1">
        <p:scale>
          <a:sx n="81" d="100"/>
          <a:sy n="81" d="100"/>
        </p:scale>
        <p:origin x="72"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50F288-D3B9-4225-8B5D-C84B09C6610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ZA"/>
          </a:p>
        </p:txBody>
      </p:sp>
      <p:sp>
        <p:nvSpPr>
          <p:cNvPr id="3" name="Subtitle 2">
            <a:extLst>
              <a:ext uri="{FF2B5EF4-FFF2-40B4-BE49-F238E27FC236}">
                <a16:creationId xmlns:a16="http://schemas.microsoft.com/office/drawing/2014/main" id="{A92F3376-E2E9-484F-95D3-A1D0F92DED8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ZA"/>
          </a:p>
        </p:txBody>
      </p:sp>
      <p:sp>
        <p:nvSpPr>
          <p:cNvPr id="4" name="Date Placeholder 3">
            <a:extLst>
              <a:ext uri="{FF2B5EF4-FFF2-40B4-BE49-F238E27FC236}">
                <a16:creationId xmlns:a16="http://schemas.microsoft.com/office/drawing/2014/main" id="{5B8AB066-C922-4C4C-8826-74395EA486CA}"/>
              </a:ext>
            </a:extLst>
          </p:cNvPr>
          <p:cNvSpPr>
            <a:spLocks noGrp="1"/>
          </p:cNvSpPr>
          <p:nvPr>
            <p:ph type="dt" sz="half" idx="10"/>
          </p:nvPr>
        </p:nvSpPr>
        <p:spPr/>
        <p:txBody>
          <a:bodyPr/>
          <a:lstStyle/>
          <a:p>
            <a:fld id="{B8EEA1AC-14C0-4EF3-8176-BCE0B2D862DE}" type="datetimeFigureOut">
              <a:rPr lang="en-ZA" smtClean="0"/>
              <a:t>2021/06/24</a:t>
            </a:fld>
            <a:endParaRPr lang="en-ZA"/>
          </a:p>
        </p:txBody>
      </p:sp>
      <p:sp>
        <p:nvSpPr>
          <p:cNvPr id="5" name="Footer Placeholder 4">
            <a:extLst>
              <a:ext uri="{FF2B5EF4-FFF2-40B4-BE49-F238E27FC236}">
                <a16:creationId xmlns:a16="http://schemas.microsoft.com/office/drawing/2014/main" id="{BCEA78D7-ED15-4AE0-BF9F-72315B19BD83}"/>
              </a:ext>
            </a:extLst>
          </p:cNvPr>
          <p:cNvSpPr>
            <a:spLocks noGrp="1"/>
          </p:cNvSpPr>
          <p:nvPr>
            <p:ph type="ftr" sz="quarter" idx="11"/>
          </p:nvPr>
        </p:nvSpPr>
        <p:spPr/>
        <p:txBody>
          <a:bodyPr/>
          <a:lstStyle/>
          <a:p>
            <a:endParaRPr lang="en-ZA"/>
          </a:p>
        </p:txBody>
      </p:sp>
      <p:sp>
        <p:nvSpPr>
          <p:cNvPr id="6" name="Slide Number Placeholder 5">
            <a:extLst>
              <a:ext uri="{FF2B5EF4-FFF2-40B4-BE49-F238E27FC236}">
                <a16:creationId xmlns:a16="http://schemas.microsoft.com/office/drawing/2014/main" id="{4B6DF0C2-054C-433E-B7A8-13FB9A4F71D8}"/>
              </a:ext>
            </a:extLst>
          </p:cNvPr>
          <p:cNvSpPr>
            <a:spLocks noGrp="1"/>
          </p:cNvSpPr>
          <p:nvPr>
            <p:ph type="sldNum" sz="quarter" idx="12"/>
          </p:nvPr>
        </p:nvSpPr>
        <p:spPr/>
        <p:txBody>
          <a:bodyPr/>
          <a:lstStyle/>
          <a:p>
            <a:fld id="{B1709296-0ED6-445E-A5D8-E79E7DCAB2D4}" type="slidenum">
              <a:rPr lang="en-ZA" smtClean="0"/>
              <a:t>‹#›</a:t>
            </a:fld>
            <a:endParaRPr lang="en-ZA"/>
          </a:p>
        </p:txBody>
      </p:sp>
    </p:spTree>
    <p:extLst>
      <p:ext uri="{BB962C8B-B14F-4D97-AF65-F5344CB8AC3E}">
        <p14:creationId xmlns:p14="http://schemas.microsoft.com/office/powerpoint/2010/main" val="15209169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E14836-DD58-4CE4-A4BE-6CA4BB0EA13E}"/>
              </a:ext>
            </a:extLst>
          </p:cNvPr>
          <p:cNvSpPr>
            <a:spLocks noGrp="1"/>
          </p:cNvSpPr>
          <p:nvPr>
            <p:ph type="title"/>
          </p:nvPr>
        </p:nvSpPr>
        <p:spPr/>
        <p:txBody>
          <a:bodyPr/>
          <a:lstStyle/>
          <a:p>
            <a:r>
              <a:rPr lang="en-US"/>
              <a:t>Click to edit Master title style</a:t>
            </a:r>
            <a:endParaRPr lang="en-ZA"/>
          </a:p>
        </p:txBody>
      </p:sp>
      <p:sp>
        <p:nvSpPr>
          <p:cNvPr id="3" name="Vertical Text Placeholder 2">
            <a:extLst>
              <a:ext uri="{FF2B5EF4-FFF2-40B4-BE49-F238E27FC236}">
                <a16:creationId xmlns:a16="http://schemas.microsoft.com/office/drawing/2014/main" id="{C205D71C-B09A-457F-B9F9-5B5441498B5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Date Placeholder 3">
            <a:extLst>
              <a:ext uri="{FF2B5EF4-FFF2-40B4-BE49-F238E27FC236}">
                <a16:creationId xmlns:a16="http://schemas.microsoft.com/office/drawing/2014/main" id="{DBF3BFE1-DF86-4D5B-9ACE-DFDE72C68A83}"/>
              </a:ext>
            </a:extLst>
          </p:cNvPr>
          <p:cNvSpPr>
            <a:spLocks noGrp="1"/>
          </p:cNvSpPr>
          <p:nvPr>
            <p:ph type="dt" sz="half" idx="10"/>
          </p:nvPr>
        </p:nvSpPr>
        <p:spPr/>
        <p:txBody>
          <a:bodyPr/>
          <a:lstStyle/>
          <a:p>
            <a:fld id="{B8EEA1AC-14C0-4EF3-8176-BCE0B2D862DE}" type="datetimeFigureOut">
              <a:rPr lang="en-ZA" smtClean="0"/>
              <a:t>2021/06/24</a:t>
            </a:fld>
            <a:endParaRPr lang="en-ZA"/>
          </a:p>
        </p:txBody>
      </p:sp>
      <p:sp>
        <p:nvSpPr>
          <p:cNvPr id="5" name="Footer Placeholder 4">
            <a:extLst>
              <a:ext uri="{FF2B5EF4-FFF2-40B4-BE49-F238E27FC236}">
                <a16:creationId xmlns:a16="http://schemas.microsoft.com/office/drawing/2014/main" id="{39A31ABE-F368-4B4E-BE1C-92D66C9BBAB8}"/>
              </a:ext>
            </a:extLst>
          </p:cNvPr>
          <p:cNvSpPr>
            <a:spLocks noGrp="1"/>
          </p:cNvSpPr>
          <p:nvPr>
            <p:ph type="ftr" sz="quarter" idx="11"/>
          </p:nvPr>
        </p:nvSpPr>
        <p:spPr/>
        <p:txBody>
          <a:bodyPr/>
          <a:lstStyle/>
          <a:p>
            <a:endParaRPr lang="en-ZA"/>
          </a:p>
        </p:txBody>
      </p:sp>
      <p:sp>
        <p:nvSpPr>
          <p:cNvPr id="6" name="Slide Number Placeholder 5">
            <a:extLst>
              <a:ext uri="{FF2B5EF4-FFF2-40B4-BE49-F238E27FC236}">
                <a16:creationId xmlns:a16="http://schemas.microsoft.com/office/drawing/2014/main" id="{D01F4745-87B3-433E-A281-03FE78C01091}"/>
              </a:ext>
            </a:extLst>
          </p:cNvPr>
          <p:cNvSpPr>
            <a:spLocks noGrp="1"/>
          </p:cNvSpPr>
          <p:nvPr>
            <p:ph type="sldNum" sz="quarter" idx="12"/>
          </p:nvPr>
        </p:nvSpPr>
        <p:spPr/>
        <p:txBody>
          <a:bodyPr/>
          <a:lstStyle/>
          <a:p>
            <a:fld id="{B1709296-0ED6-445E-A5D8-E79E7DCAB2D4}" type="slidenum">
              <a:rPr lang="en-ZA" smtClean="0"/>
              <a:t>‹#›</a:t>
            </a:fld>
            <a:endParaRPr lang="en-ZA"/>
          </a:p>
        </p:txBody>
      </p:sp>
    </p:spTree>
    <p:extLst>
      <p:ext uri="{BB962C8B-B14F-4D97-AF65-F5344CB8AC3E}">
        <p14:creationId xmlns:p14="http://schemas.microsoft.com/office/powerpoint/2010/main" val="21167726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5A61327-0142-4704-BF67-A26B85EA93C5}"/>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ZA"/>
          </a:p>
        </p:txBody>
      </p:sp>
      <p:sp>
        <p:nvSpPr>
          <p:cNvPr id="3" name="Vertical Text Placeholder 2">
            <a:extLst>
              <a:ext uri="{FF2B5EF4-FFF2-40B4-BE49-F238E27FC236}">
                <a16:creationId xmlns:a16="http://schemas.microsoft.com/office/drawing/2014/main" id="{1C463815-9761-4F8B-A45C-0863482D0DA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Date Placeholder 3">
            <a:extLst>
              <a:ext uri="{FF2B5EF4-FFF2-40B4-BE49-F238E27FC236}">
                <a16:creationId xmlns:a16="http://schemas.microsoft.com/office/drawing/2014/main" id="{A12D4868-456E-42CA-8580-68A9DFF23969}"/>
              </a:ext>
            </a:extLst>
          </p:cNvPr>
          <p:cNvSpPr>
            <a:spLocks noGrp="1"/>
          </p:cNvSpPr>
          <p:nvPr>
            <p:ph type="dt" sz="half" idx="10"/>
          </p:nvPr>
        </p:nvSpPr>
        <p:spPr/>
        <p:txBody>
          <a:bodyPr/>
          <a:lstStyle/>
          <a:p>
            <a:fld id="{B8EEA1AC-14C0-4EF3-8176-BCE0B2D862DE}" type="datetimeFigureOut">
              <a:rPr lang="en-ZA" smtClean="0"/>
              <a:t>2021/06/24</a:t>
            </a:fld>
            <a:endParaRPr lang="en-ZA"/>
          </a:p>
        </p:txBody>
      </p:sp>
      <p:sp>
        <p:nvSpPr>
          <p:cNvPr id="5" name="Footer Placeholder 4">
            <a:extLst>
              <a:ext uri="{FF2B5EF4-FFF2-40B4-BE49-F238E27FC236}">
                <a16:creationId xmlns:a16="http://schemas.microsoft.com/office/drawing/2014/main" id="{C5E30561-879C-488C-944B-B927CDB9894D}"/>
              </a:ext>
            </a:extLst>
          </p:cNvPr>
          <p:cNvSpPr>
            <a:spLocks noGrp="1"/>
          </p:cNvSpPr>
          <p:nvPr>
            <p:ph type="ftr" sz="quarter" idx="11"/>
          </p:nvPr>
        </p:nvSpPr>
        <p:spPr/>
        <p:txBody>
          <a:bodyPr/>
          <a:lstStyle/>
          <a:p>
            <a:endParaRPr lang="en-ZA"/>
          </a:p>
        </p:txBody>
      </p:sp>
      <p:sp>
        <p:nvSpPr>
          <p:cNvPr id="6" name="Slide Number Placeholder 5">
            <a:extLst>
              <a:ext uri="{FF2B5EF4-FFF2-40B4-BE49-F238E27FC236}">
                <a16:creationId xmlns:a16="http://schemas.microsoft.com/office/drawing/2014/main" id="{5BE9EC1A-EC31-4EA9-ADA3-10147E42287B}"/>
              </a:ext>
            </a:extLst>
          </p:cNvPr>
          <p:cNvSpPr>
            <a:spLocks noGrp="1"/>
          </p:cNvSpPr>
          <p:nvPr>
            <p:ph type="sldNum" sz="quarter" idx="12"/>
          </p:nvPr>
        </p:nvSpPr>
        <p:spPr/>
        <p:txBody>
          <a:bodyPr/>
          <a:lstStyle/>
          <a:p>
            <a:fld id="{B1709296-0ED6-445E-A5D8-E79E7DCAB2D4}" type="slidenum">
              <a:rPr lang="en-ZA" smtClean="0"/>
              <a:t>‹#›</a:t>
            </a:fld>
            <a:endParaRPr lang="en-ZA"/>
          </a:p>
        </p:txBody>
      </p:sp>
    </p:spTree>
    <p:extLst>
      <p:ext uri="{BB962C8B-B14F-4D97-AF65-F5344CB8AC3E}">
        <p14:creationId xmlns:p14="http://schemas.microsoft.com/office/powerpoint/2010/main" val="29148848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74529-F6F3-439D-AC63-D1FA2B81B20A}"/>
              </a:ext>
            </a:extLst>
          </p:cNvPr>
          <p:cNvSpPr>
            <a:spLocks noGrp="1"/>
          </p:cNvSpPr>
          <p:nvPr>
            <p:ph type="title"/>
          </p:nvPr>
        </p:nvSpPr>
        <p:spPr/>
        <p:txBody>
          <a:bodyPr/>
          <a:lstStyle/>
          <a:p>
            <a:r>
              <a:rPr lang="en-US"/>
              <a:t>Click to edit Master title style</a:t>
            </a:r>
            <a:endParaRPr lang="en-ZA"/>
          </a:p>
        </p:txBody>
      </p:sp>
      <p:sp>
        <p:nvSpPr>
          <p:cNvPr id="3" name="Content Placeholder 2">
            <a:extLst>
              <a:ext uri="{FF2B5EF4-FFF2-40B4-BE49-F238E27FC236}">
                <a16:creationId xmlns:a16="http://schemas.microsoft.com/office/drawing/2014/main" id="{2398730B-05DC-4A81-8084-1C587FD81D8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Date Placeholder 3">
            <a:extLst>
              <a:ext uri="{FF2B5EF4-FFF2-40B4-BE49-F238E27FC236}">
                <a16:creationId xmlns:a16="http://schemas.microsoft.com/office/drawing/2014/main" id="{1FA260B3-EA1D-4884-9AC4-ED221A0088DB}"/>
              </a:ext>
            </a:extLst>
          </p:cNvPr>
          <p:cNvSpPr>
            <a:spLocks noGrp="1"/>
          </p:cNvSpPr>
          <p:nvPr>
            <p:ph type="dt" sz="half" idx="10"/>
          </p:nvPr>
        </p:nvSpPr>
        <p:spPr/>
        <p:txBody>
          <a:bodyPr/>
          <a:lstStyle/>
          <a:p>
            <a:fld id="{B8EEA1AC-14C0-4EF3-8176-BCE0B2D862DE}" type="datetimeFigureOut">
              <a:rPr lang="en-ZA" smtClean="0"/>
              <a:t>2021/06/24</a:t>
            </a:fld>
            <a:endParaRPr lang="en-ZA"/>
          </a:p>
        </p:txBody>
      </p:sp>
      <p:sp>
        <p:nvSpPr>
          <p:cNvPr id="5" name="Footer Placeholder 4">
            <a:extLst>
              <a:ext uri="{FF2B5EF4-FFF2-40B4-BE49-F238E27FC236}">
                <a16:creationId xmlns:a16="http://schemas.microsoft.com/office/drawing/2014/main" id="{E5295D3D-0281-44CA-B5B2-D2F0F01D7826}"/>
              </a:ext>
            </a:extLst>
          </p:cNvPr>
          <p:cNvSpPr>
            <a:spLocks noGrp="1"/>
          </p:cNvSpPr>
          <p:nvPr>
            <p:ph type="ftr" sz="quarter" idx="11"/>
          </p:nvPr>
        </p:nvSpPr>
        <p:spPr/>
        <p:txBody>
          <a:bodyPr/>
          <a:lstStyle/>
          <a:p>
            <a:endParaRPr lang="en-ZA"/>
          </a:p>
        </p:txBody>
      </p:sp>
      <p:sp>
        <p:nvSpPr>
          <p:cNvPr id="6" name="Slide Number Placeholder 5">
            <a:extLst>
              <a:ext uri="{FF2B5EF4-FFF2-40B4-BE49-F238E27FC236}">
                <a16:creationId xmlns:a16="http://schemas.microsoft.com/office/drawing/2014/main" id="{3C79D4A7-12D9-4075-930F-9036743AF2E8}"/>
              </a:ext>
            </a:extLst>
          </p:cNvPr>
          <p:cNvSpPr>
            <a:spLocks noGrp="1"/>
          </p:cNvSpPr>
          <p:nvPr>
            <p:ph type="sldNum" sz="quarter" idx="12"/>
          </p:nvPr>
        </p:nvSpPr>
        <p:spPr/>
        <p:txBody>
          <a:bodyPr/>
          <a:lstStyle/>
          <a:p>
            <a:fld id="{B1709296-0ED6-445E-A5D8-E79E7DCAB2D4}" type="slidenum">
              <a:rPr lang="en-ZA" smtClean="0"/>
              <a:t>‹#›</a:t>
            </a:fld>
            <a:endParaRPr lang="en-ZA"/>
          </a:p>
        </p:txBody>
      </p:sp>
    </p:spTree>
    <p:extLst>
      <p:ext uri="{BB962C8B-B14F-4D97-AF65-F5344CB8AC3E}">
        <p14:creationId xmlns:p14="http://schemas.microsoft.com/office/powerpoint/2010/main" val="37434241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928E81-5303-4DAD-BEF0-B580C469CEB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ZA"/>
          </a:p>
        </p:txBody>
      </p:sp>
      <p:sp>
        <p:nvSpPr>
          <p:cNvPr id="3" name="Text Placeholder 2">
            <a:extLst>
              <a:ext uri="{FF2B5EF4-FFF2-40B4-BE49-F238E27FC236}">
                <a16:creationId xmlns:a16="http://schemas.microsoft.com/office/drawing/2014/main" id="{8ECB8654-1123-49FD-8DB8-DB84BBC81A4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0844363-14DC-4F8F-91EA-069931750022}"/>
              </a:ext>
            </a:extLst>
          </p:cNvPr>
          <p:cNvSpPr>
            <a:spLocks noGrp="1"/>
          </p:cNvSpPr>
          <p:nvPr>
            <p:ph type="dt" sz="half" idx="10"/>
          </p:nvPr>
        </p:nvSpPr>
        <p:spPr/>
        <p:txBody>
          <a:bodyPr/>
          <a:lstStyle/>
          <a:p>
            <a:fld id="{B8EEA1AC-14C0-4EF3-8176-BCE0B2D862DE}" type="datetimeFigureOut">
              <a:rPr lang="en-ZA" smtClean="0"/>
              <a:t>2021/06/24</a:t>
            </a:fld>
            <a:endParaRPr lang="en-ZA"/>
          </a:p>
        </p:txBody>
      </p:sp>
      <p:sp>
        <p:nvSpPr>
          <p:cNvPr id="5" name="Footer Placeholder 4">
            <a:extLst>
              <a:ext uri="{FF2B5EF4-FFF2-40B4-BE49-F238E27FC236}">
                <a16:creationId xmlns:a16="http://schemas.microsoft.com/office/drawing/2014/main" id="{881FA260-738F-42A1-B9E4-5043DB502653}"/>
              </a:ext>
            </a:extLst>
          </p:cNvPr>
          <p:cNvSpPr>
            <a:spLocks noGrp="1"/>
          </p:cNvSpPr>
          <p:nvPr>
            <p:ph type="ftr" sz="quarter" idx="11"/>
          </p:nvPr>
        </p:nvSpPr>
        <p:spPr/>
        <p:txBody>
          <a:bodyPr/>
          <a:lstStyle/>
          <a:p>
            <a:endParaRPr lang="en-ZA"/>
          </a:p>
        </p:txBody>
      </p:sp>
      <p:sp>
        <p:nvSpPr>
          <p:cNvPr id="6" name="Slide Number Placeholder 5">
            <a:extLst>
              <a:ext uri="{FF2B5EF4-FFF2-40B4-BE49-F238E27FC236}">
                <a16:creationId xmlns:a16="http://schemas.microsoft.com/office/drawing/2014/main" id="{075BD746-5859-4DD0-B5CF-670E6173D6A0}"/>
              </a:ext>
            </a:extLst>
          </p:cNvPr>
          <p:cNvSpPr>
            <a:spLocks noGrp="1"/>
          </p:cNvSpPr>
          <p:nvPr>
            <p:ph type="sldNum" sz="quarter" idx="12"/>
          </p:nvPr>
        </p:nvSpPr>
        <p:spPr/>
        <p:txBody>
          <a:bodyPr/>
          <a:lstStyle/>
          <a:p>
            <a:fld id="{B1709296-0ED6-445E-A5D8-E79E7DCAB2D4}" type="slidenum">
              <a:rPr lang="en-ZA" smtClean="0"/>
              <a:t>‹#›</a:t>
            </a:fld>
            <a:endParaRPr lang="en-ZA"/>
          </a:p>
        </p:txBody>
      </p:sp>
    </p:spTree>
    <p:extLst>
      <p:ext uri="{BB962C8B-B14F-4D97-AF65-F5344CB8AC3E}">
        <p14:creationId xmlns:p14="http://schemas.microsoft.com/office/powerpoint/2010/main" val="14708004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E1035A-E1D5-472C-9FFB-C0B5FB305C1E}"/>
              </a:ext>
            </a:extLst>
          </p:cNvPr>
          <p:cNvSpPr>
            <a:spLocks noGrp="1"/>
          </p:cNvSpPr>
          <p:nvPr>
            <p:ph type="title"/>
          </p:nvPr>
        </p:nvSpPr>
        <p:spPr/>
        <p:txBody>
          <a:bodyPr/>
          <a:lstStyle/>
          <a:p>
            <a:r>
              <a:rPr lang="en-US"/>
              <a:t>Click to edit Master title style</a:t>
            </a:r>
            <a:endParaRPr lang="en-ZA"/>
          </a:p>
        </p:txBody>
      </p:sp>
      <p:sp>
        <p:nvSpPr>
          <p:cNvPr id="3" name="Content Placeholder 2">
            <a:extLst>
              <a:ext uri="{FF2B5EF4-FFF2-40B4-BE49-F238E27FC236}">
                <a16:creationId xmlns:a16="http://schemas.microsoft.com/office/drawing/2014/main" id="{99377C17-1AF2-4EE2-9037-FBC477E7253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Content Placeholder 3">
            <a:extLst>
              <a:ext uri="{FF2B5EF4-FFF2-40B4-BE49-F238E27FC236}">
                <a16:creationId xmlns:a16="http://schemas.microsoft.com/office/drawing/2014/main" id="{4A8E68AA-022F-421E-8DBB-55539068300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5" name="Date Placeholder 4">
            <a:extLst>
              <a:ext uri="{FF2B5EF4-FFF2-40B4-BE49-F238E27FC236}">
                <a16:creationId xmlns:a16="http://schemas.microsoft.com/office/drawing/2014/main" id="{406E10B0-A1B2-43A3-942E-C986FC0AF36F}"/>
              </a:ext>
            </a:extLst>
          </p:cNvPr>
          <p:cNvSpPr>
            <a:spLocks noGrp="1"/>
          </p:cNvSpPr>
          <p:nvPr>
            <p:ph type="dt" sz="half" idx="10"/>
          </p:nvPr>
        </p:nvSpPr>
        <p:spPr/>
        <p:txBody>
          <a:bodyPr/>
          <a:lstStyle/>
          <a:p>
            <a:fld id="{B8EEA1AC-14C0-4EF3-8176-BCE0B2D862DE}" type="datetimeFigureOut">
              <a:rPr lang="en-ZA" smtClean="0"/>
              <a:t>2021/06/24</a:t>
            </a:fld>
            <a:endParaRPr lang="en-ZA"/>
          </a:p>
        </p:txBody>
      </p:sp>
      <p:sp>
        <p:nvSpPr>
          <p:cNvPr id="6" name="Footer Placeholder 5">
            <a:extLst>
              <a:ext uri="{FF2B5EF4-FFF2-40B4-BE49-F238E27FC236}">
                <a16:creationId xmlns:a16="http://schemas.microsoft.com/office/drawing/2014/main" id="{F63654CE-83B7-4938-B3DF-5064DF23E4F3}"/>
              </a:ext>
            </a:extLst>
          </p:cNvPr>
          <p:cNvSpPr>
            <a:spLocks noGrp="1"/>
          </p:cNvSpPr>
          <p:nvPr>
            <p:ph type="ftr" sz="quarter" idx="11"/>
          </p:nvPr>
        </p:nvSpPr>
        <p:spPr/>
        <p:txBody>
          <a:bodyPr/>
          <a:lstStyle/>
          <a:p>
            <a:endParaRPr lang="en-ZA"/>
          </a:p>
        </p:txBody>
      </p:sp>
      <p:sp>
        <p:nvSpPr>
          <p:cNvPr id="7" name="Slide Number Placeholder 6">
            <a:extLst>
              <a:ext uri="{FF2B5EF4-FFF2-40B4-BE49-F238E27FC236}">
                <a16:creationId xmlns:a16="http://schemas.microsoft.com/office/drawing/2014/main" id="{4CC9EC5D-308C-4199-8127-2BF7DC873B10}"/>
              </a:ext>
            </a:extLst>
          </p:cNvPr>
          <p:cNvSpPr>
            <a:spLocks noGrp="1"/>
          </p:cNvSpPr>
          <p:nvPr>
            <p:ph type="sldNum" sz="quarter" idx="12"/>
          </p:nvPr>
        </p:nvSpPr>
        <p:spPr/>
        <p:txBody>
          <a:bodyPr/>
          <a:lstStyle/>
          <a:p>
            <a:fld id="{B1709296-0ED6-445E-A5D8-E79E7DCAB2D4}" type="slidenum">
              <a:rPr lang="en-ZA" smtClean="0"/>
              <a:t>‹#›</a:t>
            </a:fld>
            <a:endParaRPr lang="en-ZA"/>
          </a:p>
        </p:txBody>
      </p:sp>
    </p:spTree>
    <p:extLst>
      <p:ext uri="{BB962C8B-B14F-4D97-AF65-F5344CB8AC3E}">
        <p14:creationId xmlns:p14="http://schemas.microsoft.com/office/powerpoint/2010/main" val="36732771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9A50FB-38A7-443C-B782-55BBE61175B9}"/>
              </a:ext>
            </a:extLst>
          </p:cNvPr>
          <p:cNvSpPr>
            <a:spLocks noGrp="1"/>
          </p:cNvSpPr>
          <p:nvPr>
            <p:ph type="title"/>
          </p:nvPr>
        </p:nvSpPr>
        <p:spPr>
          <a:xfrm>
            <a:off x="839788" y="365125"/>
            <a:ext cx="10515600" cy="1325563"/>
          </a:xfrm>
        </p:spPr>
        <p:txBody>
          <a:bodyPr/>
          <a:lstStyle/>
          <a:p>
            <a:r>
              <a:rPr lang="en-US"/>
              <a:t>Click to edit Master title style</a:t>
            </a:r>
            <a:endParaRPr lang="en-ZA"/>
          </a:p>
        </p:txBody>
      </p:sp>
      <p:sp>
        <p:nvSpPr>
          <p:cNvPr id="3" name="Text Placeholder 2">
            <a:extLst>
              <a:ext uri="{FF2B5EF4-FFF2-40B4-BE49-F238E27FC236}">
                <a16:creationId xmlns:a16="http://schemas.microsoft.com/office/drawing/2014/main" id="{83969351-475F-4DE4-9DFE-9E0089C276E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4119615-9516-467F-9C2A-B8D7B7DD764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5" name="Text Placeholder 4">
            <a:extLst>
              <a:ext uri="{FF2B5EF4-FFF2-40B4-BE49-F238E27FC236}">
                <a16:creationId xmlns:a16="http://schemas.microsoft.com/office/drawing/2014/main" id="{AFF96590-7F21-4732-8BF4-22E9F6C00E2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D824709-9ABC-4C92-AD17-A9B40ED3271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7" name="Date Placeholder 6">
            <a:extLst>
              <a:ext uri="{FF2B5EF4-FFF2-40B4-BE49-F238E27FC236}">
                <a16:creationId xmlns:a16="http://schemas.microsoft.com/office/drawing/2014/main" id="{54220AAB-5311-4D38-BD4F-1A23A0039487}"/>
              </a:ext>
            </a:extLst>
          </p:cNvPr>
          <p:cNvSpPr>
            <a:spLocks noGrp="1"/>
          </p:cNvSpPr>
          <p:nvPr>
            <p:ph type="dt" sz="half" idx="10"/>
          </p:nvPr>
        </p:nvSpPr>
        <p:spPr/>
        <p:txBody>
          <a:bodyPr/>
          <a:lstStyle/>
          <a:p>
            <a:fld id="{B8EEA1AC-14C0-4EF3-8176-BCE0B2D862DE}" type="datetimeFigureOut">
              <a:rPr lang="en-ZA" smtClean="0"/>
              <a:t>2021/06/24</a:t>
            </a:fld>
            <a:endParaRPr lang="en-ZA"/>
          </a:p>
        </p:txBody>
      </p:sp>
      <p:sp>
        <p:nvSpPr>
          <p:cNvPr id="8" name="Footer Placeholder 7">
            <a:extLst>
              <a:ext uri="{FF2B5EF4-FFF2-40B4-BE49-F238E27FC236}">
                <a16:creationId xmlns:a16="http://schemas.microsoft.com/office/drawing/2014/main" id="{D2543BBF-77EF-4F0E-889C-B5185D12FF4B}"/>
              </a:ext>
            </a:extLst>
          </p:cNvPr>
          <p:cNvSpPr>
            <a:spLocks noGrp="1"/>
          </p:cNvSpPr>
          <p:nvPr>
            <p:ph type="ftr" sz="quarter" idx="11"/>
          </p:nvPr>
        </p:nvSpPr>
        <p:spPr/>
        <p:txBody>
          <a:bodyPr/>
          <a:lstStyle/>
          <a:p>
            <a:endParaRPr lang="en-ZA"/>
          </a:p>
        </p:txBody>
      </p:sp>
      <p:sp>
        <p:nvSpPr>
          <p:cNvPr id="9" name="Slide Number Placeholder 8">
            <a:extLst>
              <a:ext uri="{FF2B5EF4-FFF2-40B4-BE49-F238E27FC236}">
                <a16:creationId xmlns:a16="http://schemas.microsoft.com/office/drawing/2014/main" id="{34EA7F59-8983-4D92-AB8E-13399DB4E94D}"/>
              </a:ext>
            </a:extLst>
          </p:cNvPr>
          <p:cNvSpPr>
            <a:spLocks noGrp="1"/>
          </p:cNvSpPr>
          <p:nvPr>
            <p:ph type="sldNum" sz="quarter" idx="12"/>
          </p:nvPr>
        </p:nvSpPr>
        <p:spPr/>
        <p:txBody>
          <a:bodyPr/>
          <a:lstStyle/>
          <a:p>
            <a:fld id="{B1709296-0ED6-445E-A5D8-E79E7DCAB2D4}" type="slidenum">
              <a:rPr lang="en-ZA" smtClean="0"/>
              <a:t>‹#›</a:t>
            </a:fld>
            <a:endParaRPr lang="en-ZA"/>
          </a:p>
        </p:txBody>
      </p:sp>
    </p:spTree>
    <p:extLst>
      <p:ext uri="{BB962C8B-B14F-4D97-AF65-F5344CB8AC3E}">
        <p14:creationId xmlns:p14="http://schemas.microsoft.com/office/powerpoint/2010/main" val="18654476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745F67-D4A0-4D47-83FE-A214ABA89757}"/>
              </a:ext>
            </a:extLst>
          </p:cNvPr>
          <p:cNvSpPr>
            <a:spLocks noGrp="1"/>
          </p:cNvSpPr>
          <p:nvPr>
            <p:ph type="title"/>
          </p:nvPr>
        </p:nvSpPr>
        <p:spPr/>
        <p:txBody>
          <a:bodyPr/>
          <a:lstStyle/>
          <a:p>
            <a:r>
              <a:rPr lang="en-US"/>
              <a:t>Click to edit Master title style</a:t>
            </a:r>
            <a:endParaRPr lang="en-ZA"/>
          </a:p>
        </p:txBody>
      </p:sp>
      <p:sp>
        <p:nvSpPr>
          <p:cNvPr id="3" name="Date Placeholder 2">
            <a:extLst>
              <a:ext uri="{FF2B5EF4-FFF2-40B4-BE49-F238E27FC236}">
                <a16:creationId xmlns:a16="http://schemas.microsoft.com/office/drawing/2014/main" id="{E99BD8BD-9121-4333-8C87-5D8736580EBC}"/>
              </a:ext>
            </a:extLst>
          </p:cNvPr>
          <p:cNvSpPr>
            <a:spLocks noGrp="1"/>
          </p:cNvSpPr>
          <p:nvPr>
            <p:ph type="dt" sz="half" idx="10"/>
          </p:nvPr>
        </p:nvSpPr>
        <p:spPr/>
        <p:txBody>
          <a:bodyPr/>
          <a:lstStyle/>
          <a:p>
            <a:fld id="{B8EEA1AC-14C0-4EF3-8176-BCE0B2D862DE}" type="datetimeFigureOut">
              <a:rPr lang="en-ZA" smtClean="0"/>
              <a:t>2021/06/24</a:t>
            </a:fld>
            <a:endParaRPr lang="en-ZA"/>
          </a:p>
        </p:txBody>
      </p:sp>
      <p:sp>
        <p:nvSpPr>
          <p:cNvPr id="4" name="Footer Placeholder 3">
            <a:extLst>
              <a:ext uri="{FF2B5EF4-FFF2-40B4-BE49-F238E27FC236}">
                <a16:creationId xmlns:a16="http://schemas.microsoft.com/office/drawing/2014/main" id="{C00AAE99-9703-417B-B714-0691671B7307}"/>
              </a:ext>
            </a:extLst>
          </p:cNvPr>
          <p:cNvSpPr>
            <a:spLocks noGrp="1"/>
          </p:cNvSpPr>
          <p:nvPr>
            <p:ph type="ftr" sz="quarter" idx="11"/>
          </p:nvPr>
        </p:nvSpPr>
        <p:spPr/>
        <p:txBody>
          <a:bodyPr/>
          <a:lstStyle/>
          <a:p>
            <a:endParaRPr lang="en-ZA"/>
          </a:p>
        </p:txBody>
      </p:sp>
      <p:sp>
        <p:nvSpPr>
          <p:cNvPr id="5" name="Slide Number Placeholder 4">
            <a:extLst>
              <a:ext uri="{FF2B5EF4-FFF2-40B4-BE49-F238E27FC236}">
                <a16:creationId xmlns:a16="http://schemas.microsoft.com/office/drawing/2014/main" id="{D4D8DEC4-612B-47A1-8B63-A8901C4F44B7}"/>
              </a:ext>
            </a:extLst>
          </p:cNvPr>
          <p:cNvSpPr>
            <a:spLocks noGrp="1"/>
          </p:cNvSpPr>
          <p:nvPr>
            <p:ph type="sldNum" sz="quarter" idx="12"/>
          </p:nvPr>
        </p:nvSpPr>
        <p:spPr/>
        <p:txBody>
          <a:bodyPr/>
          <a:lstStyle/>
          <a:p>
            <a:fld id="{B1709296-0ED6-445E-A5D8-E79E7DCAB2D4}" type="slidenum">
              <a:rPr lang="en-ZA" smtClean="0"/>
              <a:t>‹#›</a:t>
            </a:fld>
            <a:endParaRPr lang="en-ZA"/>
          </a:p>
        </p:txBody>
      </p:sp>
    </p:spTree>
    <p:extLst>
      <p:ext uri="{BB962C8B-B14F-4D97-AF65-F5344CB8AC3E}">
        <p14:creationId xmlns:p14="http://schemas.microsoft.com/office/powerpoint/2010/main" val="42079861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6B5A85B-2632-4C44-A6F9-AED64EDB9261}"/>
              </a:ext>
            </a:extLst>
          </p:cNvPr>
          <p:cNvSpPr>
            <a:spLocks noGrp="1"/>
          </p:cNvSpPr>
          <p:nvPr>
            <p:ph type="dt" sz="half" idx="10"/>
          </p:nvPr>
        </p:nvSpPr>
        <p:spPr/>
        <p:txBody>
          <a:bodyPr/>
          <a:lstStyle/>
          <a:p>
            <a:fld id="{B8EEA1AC-14C0-4EF3-8176-BCE0B2D862DE}" type="datetimeFigureOut">
              <a:rPr lang="en-ZA" smtClean="0"/>
              <a:t>2021/06/24</a:t>
            </a:fld>
            <a:endParaRPr lang="en-ZA"/>
          </a:p>
        </p:txBody>
      </p:sp>
      <p:sp>
        <p:nvSpPr>
          <p:cNvPr id="3" name="Footer Placeholder 2">
            <a:extLst>
              <a:ext uri="{FF2B5EF4-FFF2-40B4-BE49-F238E27FC236}">
                <a16:creationId xmlns:a16="http://schemas.microsoft.com/office/drawing/2014/main" id="{2346C07D-58E3-45B8-BEC6-6973835C2ED8}"/>
              </a:ext>
            </a:extLst>
          </p:cNvPr>
          <p:cNvSpPr>
            <a:spLocks noGrp="1"/>
          </p:cNvSpPr>
          <p:nvPr>
            <p:ph type="ftr" sz="quarter" idx="11"/>
          </p:nvPr>
        </p:nvSpPr>
        <p:spPr/>
        <p:txBody>
          <a:bodyPr/>
          <a:lstStyle/>
          <a:p>
            <a:endParaRPr lang="en-ZA"/>
          </a:p>
        </p:txBody>
      </p:sp>
      <p:sp>
        <p:nvSpPr>
          <p:cNvPr id="4" name="Slide Number Placeholder 3">
            <a:extLst>
              <a:ext uri="{FF2B5EF4-FFF2-40B4-BE49-F238E27FC236}">
                <a16:creationId xmlns:a16="http://schemas.microsoft.com/office/drawing/2014/main" id="{111E9E4E-D8B1-4AA5-A896-39243ADAACE8}"/>
              </a:ext>
            </a:extLst>
          </p:cNvPr>
          <p:cNvSpPr>
            <a:spLocks noGrp="1"/>
          </p:cNvSpPr>
          <p:nvPr>
            <p:ph type="sldNum" sz="quarter" idx="12"/>
          </p:nvPr>
        </p:nvSpPr>
        <p:spPr/>
        <p:txBody>
          <a:bodyPr/>
          <a:lstStyle/>
          <a:p>
            <a:fld id="{B1709296-0ED6-445E-A5D8-E79E7DCAB2D4}" type="slidenum">
              <a:rPr lang="en-ZA" smtClean="0"/>
              <a:t>‹#›</a:t>
            </a:fld>
            <a:endParaRPr lang="en-ZA"/>
          </a:p>
        </p:txBody>
      </p:sp>
    </p:spTree>
    <p:extLst>
      <p:ext uri="{BB962C8B-B14F-4D97-AF65-F5344CB8AC3E}">
        <p14:creationId xmlns:p14="http://schemas.microsoft.com/office/powerpoint/2010/main" val="5829807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B7972C-2F4E-48DE-9C12-7369BC99B28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ZA"/>
          </a:p>
        </p:txBody>
      </p:sp>
      <p:sp>
        <p:nvSpPr>
          <p:cNvPr id="3" name="Content Placeholder 2">
            <a:extLst>
              <a:ext uri="{FF2B5EF4-FFF2-40B4-BE49-F238E27FC236}">
                <a16:creationId xmlns:a16="http://schemas.microsoft.com/office/drawing/2014/main" id="{52DFBE44-D44A-47F1-83C2-8F23BDB69FF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Text Placeholder 3">
            <a:extLst>
              <a:ext uri="{FF2B5EF4-FFF2-40B4-BE49-F238E27FC236}">
                <a16:creationId xmlns:a16="http://schemas.microsoft.com/office/drawing/2014/main" id="{7B697284-7788-4252-921A-785A518DE6A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2BA1748-02FD-4554-A893-EA25ED71730B}"/>
              </a:ext>
            </a:extLst>
          </p:cNvPr>
          <p:cNvSpPr>
            <a:spLocks noGrp="1"/>
          </p:cNvSpPr>
          <p:nvPr>
            <p:ph type="dt" sz="half" idx="10"/>
          </p:nvPr>
        </p:nvSpPr>
        <p:spPr/>
        <p:txBody>
          <a:bodyPr/>
          <a:lstStyle/>
          <a:p>
            <a:fld id="{B8EEA1AC-14C0-4EF3-8176-BCE0B2D862DE}" type="datetimeFigureOut">
              <a:rPr lang="en-ZA" smtClean="0"/>
              <a:t>2021/06/24</a:t>
            </a:fld>
            <a:endParaRPr lang="en-ZA"/>
          </a:p>
        </p:txBody>
      </p:sp>
      <p:sp>
        <p:nvSpPr>
          <p:cNvPr id="6" name="Footer Placeholder 5">
            <a:extLst>
              <a:ext uri="{FF2B5EF4-FFF2-40B4-BE49-F238E27FC236}">
                <a16:creationId xmlns:a16="http://schemas.microsoft.com/office/drawing/2014/main" id="{5A7EDCA7-47EF-4837-A218-4233AD637256}"/>
              </a:ext>
            </a:extLst>
          </p:cNvPr>
          <p:cNvSpPr>
            <a:spLocks noGrp="1"/>
          </p:cNvSpPr>
          <p:nvPr>
            <p:ph type="ftr" sz="quarter" idx="11"/>
          </p:nvPr>
        </p:nvSpPr>
        <p:spPr/>
        <p:txBody>
          <a:bodyPr/>
          <a:lstStyle/>
          <a:p>
            <a:endParaRPr lang="en-ZA"/>
          </a:p>
        </p:txBody>
      </p:sp>
      <p:sp>
        <p:nvSpPr>
          <p:cNvPr id="7" name="Slide Number Placeholder 6">
            <a:extLst>
              <a:ext uri="{FF2B5EF4-FFF2-40B4-BE49-F238E27FC236}">
                <a16:creationId xmlns:a16="http://schemas.microsoft.com/office/drawing/2014/main" id="{BEA0C2CB-53F5-445C-ABB4-B9CE79B61CBF}"/>
              </a:ext>
            </a:extLst>
          </p:cNvPr>
          <p:cNvSpPr>
            <a:spLocks noGrp="1"/>
          </p:cNvSpPr>
          <p:nvPr>
            <p:ph type="sldNum" sz="quarter" idx="12"/>
          </p:nvPr>
        </p:nvSpPr>
        <p:spPr/>
        <p:txBody>
          <a:bodyPr/>
          <a:lstStyle/>
          <a:p>
            <a:fld id="{B1709296-0ED6-445E-A5D8-E79E7DCAB2D4}" type="slidenum">
              <a:rPr lang="en-ZA" smtClean="0"/>
              <a:t>‹#›</a:t>
            </a:fld>
            <a:endParaRPr lang="en-ZA"/>
          </a:p>
        </p:txBody>
      </p:sp>
    </p:spTree>
    <p:extLst>
      <p:ext uri="{BB962C8B-B14F-4D97-AF65-F5344CB8AC3E}">
        <p14:creationId xmlns:p14="http://schemas.microsoft.com/office/powerpoint/2010/main" val="30303674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F611B4-64F3-478A-8CFF-0BCE42EBAC3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ZA"/>
          </a:p>
        </p:txBody>
      </p:sp>
      <p:sp>
        <p:nvSpPr>
          <p:cNvPr id="3" name="Picture Placeholder 2">
            <a:extLst>
              <a:ext uri="{FF2B5EF4-FFF2-40B4-BE49-F238E27FC236}">
                <a16:creationId xmlns:a16="http://schemas.microsoft.com/office/drawing/2014/main" id="{A5F98867-91CC-4C36-9480-5A92C367DDE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ZA"/>
          </a:p>
        </p:txBody>
      </p:sp>
      <p:sp>
        <p:nvSpPr>
          <p:cNvPr id="4" name="Text Placeholder 3">
            <a:extLst>
              <a:ext uri="{FF2B5EF4-FFF2-40B4-BE49-F238E27FC236}">
                <a16:creationId xmlns:a16="http://schemas.microsoft.com/office/drawing/2014/main" id="{915F7F63-0334-4CC2-844F-2864263E5EF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57279ED-88A6-4687-AB6D-CB5C64364008}"/>
              </a:ext>
            </a:extLst>
          </p:cNvPr>
          <p:cNvSpPr>
            <a:spLocks noGrp="1"/>
          </p:cNvSpPr>
          <p:nvPr>
            <p:ph type="dt" sz="half" idx="10"/>
          </p:nvPr>
        </p:nvSpPr>
        <p:spPr/>
        <p:txBody>
          <a:bodyPr/>
          <a:lstStyle/>
          <a:p>
            <a:fld id="{B8EEA1AC-14C0-4EF3-8176-BCE0B2D862DE}" type="datetimeFigureOut">
              <a:rPr lang="en-ZA" smtClean="0"/>
              <a:t>2021/06/24</a:t>
            </a:fld>
            <a:endParaRPr lang="en-ZA"/>
          </a:p>
        </p:txBody>
      </p:sp>
      <p:sp>
        <p:nvSpPr>
          <p:cNvPr id="6" name="Footer Placeholder 5">
            <a:extLst>
              <a:ext uri="{FF2B5EF4-FFF2-40B4-BE49-F238E27FC236}">
                <a16:creationId xmlns:a16="http://schemas.microsoft.com/office/drawing/2014/main" id="{67DB4BC0-39DA-42F7-8511-49E7685B9E20}"/>
              </a:ext>
            </a:extLst>
          </p:cNvPr>
          <p:cNvSpPr>
            <a:spLocks noGrp="1"/>
          </p:cNvSpPr>
          <p:nvPr>
            <p:ph type="ftr" sz="quarter" idx="11"/>
          </p:nvPr>
        </p:nvSpPr>
        <p:spPr/>
        <p:txBody>
          <a:bodyPr/>
          <a:lstStyle/>
          <a:p>
            <a:endParaRPr lang="en-ZA"/>
          </a:p>
        </p:txBody>
      </p:sp>
      <p:sp>
        <p:nvSpPr>
          <p:cNvPr id="7" name="Slide Number Placeholder 6">
            <a:extLst>
              <a:ext uri="{FF2B5EF4-FFF2-40B4-BE49-F238E27FC236}">
                <a16:creationId xmlns:a16="http://schemas.microsoft.com/office/drawing/2014/main" id="{77D2D708-AA85-4F31-9366-C65662BE6942}"/>
              </a:ext>
            </a:extLst>
          </p:cNvPr>
          <p:cNvSpPr>
            <a:spLocks noGrp="1"/>
          </p:cNvSpPr>
          <p:nvPr>
            <p:ph type="sldNum" sz="quarter" idx="12"/>
          </p:nvPr>
        </p:nvSpPr>
        <p:spPr/>
        <p:txBody>
          <a:bodyPr/>
          <a:lstStyle/>
          <a:p>
            <a:fld id="{B1709296-0ED6-445E-A5D8-E79E7DCAB2D4}" type="slidenum">
              <a:rPr lang="en-ZA" smtClean="0"/>
              <a:t>‹#›</a:t>
            </a:fld>
            <a:endParaRPr lang="en-ZA"/>
          </a:p>
        </p:txBody>
      </p:sp>
    </p:spTree>
    <p:extLst>
      <p:ext uri="{BB962C8B-B14F-4D97-AF65-F5344CB8AC3E}">
        <p14:creationId xmlns:p14="http://schemas.microsoft.com/office/powerpoint/2010/main" val="32144826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A691D49-84DA-4A34-990D-7669ACD3DE5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ZA"/>
          </a:p>
        </p:txBody>
      </p:sp>
      <p:sp>
        <p:nvSpPr>
          <p:cNvPr id="3" name="Text Placeholder 2">
            <a:extLst>
              <a:ext uri="{FF2B5EF4-FFF2-40B4-BE49-F238E27FC236}">
                <a16:creationId xmlns:a16="http://schemas.microsoft.com/office/drawing/2014/main" id="{60B6EACD-445A-4397-983D-52C739C1B52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Date Placeholder 3">
            <a:extLst>
              <a:ext uri="{FF2B5EF4-FFF2-40B4-BE49-F238E27FC236}">
                <a16:creationId xmlns:a16="http://schemas.microsoft.com/office/drawing/2014/main" id="{160F4951-F6FC-440D-978B-1BEAA6A03AC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8EEA1AC-14C0-4EF3-8176-BCE0B2D862DE}" type="datetimeFigureOut">
              <a:rPr lang="en-ZA" smtClean="0"/>
              <a:t>2021/06/24</a:t>
            </a:fld>
            <a:endParaRPr lang="en-ZA"/>
          </a:p>
        </p:txBody>
      </p:sp>
      <p:sp>
        <p:nvSpPr>
          <p:cNvPr id="5" name="Footer Placeholder 4">
            <a:extLst>
              <a:ext uri="{FF2B5EF4-FFF2-40B4-BE49-F238E27FC236}">
                <a16:creationId xmlns:a16="http://schemas.microsoft.com/office/drawing/2014/main" id="{E3CEB800-698E-4B39-9E92-496840F1601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ZA"/>
          </a:p>
        </p:txBody>
      </p:sp>
      <p:sp>
        <p:nvSpPr>
          <p:cNvPr id="6" name="Slide Number Placeholder 5">
            <a:extLst>
              <a:ext uri="{FF2B5EF4-FFF2-40B4-BE49-F238E27FC236}">
                <a16:creationId xmlns:a16="http://schemas.microsoft.com/office/drawing/2014/main" id="{8FDF5DC0-B7BA-40B3-9171-F3BCE8EE6A7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1709296-0ED6-445E-A5D8-E79E7DCAB2D4}" type="slidenum">
              <a:rPr lang="en-ZA" smtClean="0"/>
              <a:t>‹#›</a:t>
            </a:fld>
            <a:endParaRPr lang="en-ZA"/>
          </a:p>
        </p:txBody>
      </p:sp>
    </p:spTree>
    <p:extLst>
      <p:ext uri="{BB962C8B-B14F-4D97-AF65-F5344CB8AC3E}">
        <p14:creationId xmlns:p14="http://schemas.microsoft.com/office/powerpoint/2010/main" val="26582678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hyperlink" Target="https://www.pexels.com/photo/electricity-industry-pollution-smoke-236060/"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hyperlink" Target="https://freesvg.org/1545606997" TargetMode="External"/><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hyperlink" Target="https://creativecommons.org/licenses/by/3.0/" TargetMode="External"/><Relationship Id="rId4" Type="http://schemas.openxmlformats.org/officeDocument/2006/relationships/hyperlink" Target="https://www.deviantart.com/annamae22/art/Grass-at-Park-1-Stock-Photo-PNG-0166-479867777"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www.deviantart.com/annamae22/art/Grass-at-Park-1-Stock-Photo-PNG-0166-479867777" TargetMode="External"/><Relationship Id="rId7" Type="http://schemas.openxmlformats.org/officeDocument/2006/relationships/image" Target="../media/image16.pn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hyperlink" Target="https://freesvg.org/1545606997" TargetMode="External"/><Relationship Id="rId5" Type="http://schemas.openxmlformats.org/officeDocument/2006/relationships/image" Target="../media/image11.png"/><Relationship Id="rId4" Type="http://schemas.openxmlformats.org/officeDocument/2006/relationships/hyperlink" Target="https://creativecommons.org/licenses/by/3.0/"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s://www.deviantart.com/annamae22/art/Grass-at-Park-1-Stock-Photo-PNG-0166-479867777" TargetMode="External"/><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hyperlink" Target="https://freesvg.org/1545606997" TargetMode="External"/><Relationship Id="rId5" Type="http://schemas.openxmlformats.org/officeDocument/2006/relationships/image" Target="../media/image11.png"/><Relationship Id="rId4" Type="http://schemas.openxmlformats.org/officeDocument/2006/relationships/hyperlink" Target="https://creativecommons.org/licenses/by/3.0/"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s://www.deviantart.com/annamae22/art/Grass-at-Park-1-Stock-Photo-PNG-0166-479867777" TargetMode="External"/><Relationship Id="rId7" Type="http://schemas.openxmlformats.org/officeDocument/2006/relationships/image" Target="../media/image18.pn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hyperlink" Target="https://freesvg.org/1545606997" TargetMode="External"/><Relationship Id="rId5" Type="http://schemas.openxmlformats.org/officeDocument/2006/relationships/image" Target="../media/image11.png"/><Relationship Id="rId4" Type="http://schemas.openxmlformats.org/officeDocument/2006/relationships/hyperlink" Target="https://creativecommons.org/licenses/by/3.0/"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https://www.deviantart.com/annamae22/art/Grass-at-Park-1-Stock-Photo-PNG-0166-479867777" TargetMode="External"/><Relationship Id="rId7" Type="http://schemas.openxmlformats.org/officeDocument/2006/relationships/image" Target="../media/image19.pn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hyperlink" Target="https://freesvg.org/1545606997" TargetMode="External"/><Relationship Id="rId5" Type="http://schemas.openxmlformats.org/officeDocument/2006/relationships/image" Target="../media/image11.png"/><Relationship Id="rId4" Type="http://schemas.openxmlformats.org/officeDocument/2006/relationships/hyperlink" Target="https://creativecommons.org/licenses/by/3.0/" TargetMode="External"/></Relationships>
</file>

<file path=ppt/slides/_rels/slide15.xml.rels><?xml version="1.0" encoding="UTF-8" standalone="yes"?>
<Relationships xmlns="http://schemas.openxmlformats.org/package/2006/relationships"><Relationship Id="rId3" Type="http://schemas.openxmlformats.org/officeDocument/2006/relationships/hyperlink" Target="https://www.deviantart.com/annamae22/art/Grass-at-Park-1-Stock-Photo-PNG-0166-479867777" TargetMode="External"/><Relationship Id="rId7" Type="http://schemas.openxmlformats.org/officeDocument/2006/relationships/image" Target="../media/image20.pn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hyperlink" Target="https://freesvg.org/1545606997" TargetMode="External"/><Relationship Id="rId5" Type="http://schemas.openxmlformats.org/officeDocument/2006/relationships/image" Target="../media/image11.png"/><Relationship Id="rId4" Type="http://schemas.openxmlformats.org/officeDocument/2006/relationships/hyperlink" Target="https://creativecommons.org/licenses/by/3.0/" TargetMode="External"/></Relationships>
</file>

<file path=ppt/slides/_rels/slide16.xml.rels><?xml version="1.0" encoding="UTF-8" standalone="yes"?>
<Relationships xmlns="http://schemas.openxmlformats.org/package/2006/relationships"><Relationship Id="rId3" Type="http://schemas.openxmlformats.org/officeDocument/2006/relationships/hyperlink" Target="https://www.deviantart.com/annamae22/art/Grass-at-Park-1-Stock-Photo-PNG-0166-479867777" TargetMode="External"/><Relationship Id="rId7" Type="http://schemas.openxmlformats.org/officeDocument/2006/relationships/image" Target="../media/image21.pn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hyperlink" Target="https://freesvg.org/1545606997" TargetMode="External"/><Relationship Id="rId5" Type="http://schemas.openxmlformats.org/officeDocument/2006/relationships/image" Target="../media/image11.png"/><Relationship Id="rId4" Type="http://schemas.openxmlformats.org/officeDocument/2006/relationships/hyperlink" Target="https://creativecommons.org/licenses/by/3.0/" TargetMode="External"/></Relationships>
</file>

<file path=ppt/slides/_rels/slide17.xml.rels><?xml version="1.0" encoding="UTF-8" standalone="yes"?>
<Relationships xmlns="http://schemas.openxmlformats.org/package/2006/relationships"><Relationship Id="rId3" Type="http://schemas.openxmlformats.org/officeDocument/2006/relationships/hyperlink" Target="https://www.deviantart.com/annamae22/art/Grass-at-Park-1-Stock-Photo-PNG-0166-479867777" TargetMode="External"/><Relationship Id="rId7" Type="http://schemas.openxmlformats.org/officeDocument/2006/relationships/image" Target="../media/image22.pn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hyperlink" Target="https://freesvg.org/1545606997" TargetMode="External"/><Relationship Id="rId5" Type="http://schemas.openxmlformats.org/officeDocument/2006/relationships/image" Target="../media/image11.png"/><Relationship Id="rId4" Type="http://schemas.openxmlformats.org/officeDocument/2006/relationships/hyperlink" Target="https://creativecommons.org/licenses/by/3.0/" TargetMode="External"/></Relationships>
</file>

<file path=ppt/slides/_rels/slide18.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hyperlink" Target="https://www.deviantart.com/annamae22/art/Grass-at-Park-1-Stock-Photo-PNG-0166-479867777" TargetMode="External"/><Relationship Id="rId7" Type="http://schemas.openxmlformats.org/officeDocument/2006/relationships/image" Target="../media/image23.pn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hyperlink" Target="https://freesvg.org/1545606997" TargetMode="External"/><Relationship Id="rId5" Type="http://schemas.openxmlformats.org/officeDocument/2006/relationships/image" Target="../media/image11.png"/><Relationship Id="rId4" Type="http://schemas.openxmlformats.org/officeDocument/2006/relationships/hyperlink" Target="https://creativecommons.org/licenses/by/3.0/" TargetMode="External"/></Relationships>
</file>

<file path=ppt/slides/_rels/slide19.xml.rels><?xml version="1.0" encoding="UTF-8" standalone="yes"?>
<Relationships xmlns="http://schemas.openxmlformats.org/package/2006/relationships"><Relationship Id="rId3" Type="http://schemas.openxmlformats.org/officeDocument/2006/relationships/hyperlink" Target="https://www.deviantart.com/annamae22/art/Grass-at-Park-1-Stock-Photo-PNG-0166-479867777" TargetMode="External"/><Relationship Id="rId7" Type="http://schemas.openxmlformats.org/officeDocument/2006/relationships/image" Target="../media/image25.pn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hyperlink" Target="https://freesvg.org/1545606997" TargetMode="External"/><Relationship Id="rId5" Type="http://schemas.openxmlformats.org/officeDocument/2006/relationships/image" Target="../media/image11.png"/><Relationship Id="rId4" Type="http://schemas.openxmlformats.org/officeDocument/2006/relationships/hyperlink" Target="https://creativecommons.org/licenses/by/3.0/"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hyperlink" Target="https://www.deviantart.com/annamae22/art/Grass-at-Park-1-Stock-Photo-PNG-0166-479867777" TargetMode="External"/><Relationship Id="rId7" Type="http://schemas.openxmlformats.org/officeDocument/2006/relationships/image" Target="../media/image26.pn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hyperlink" Target="https://freesvg.org/1545606997" TargetMode="External"/><Relationship Id="rId5" Type="http://schemas.openxmlformats.org/officeDocument/2006/relationships/image" Target="../media/image11.png"/><Relationship Id="rId4" Type="http://schemas.openxmlformats.org/officeDocument/2006/relationships/hyperlink" Target="https://creativecommons.org/licenses/by/3.0/" TargetMode="External"/></Relationships>
</file>

<file path=ppt/slides/_rels/slide21.xml.rels><?xml version="1.0" encoding="UTF-8" standalone="yes"?>
<Relationships xmlns="http://schemas.openxmlformats.org/package/2006/relationships"><Relationship Id="rId3" Type="http://schemas.openxmlformats.org/officeDocument/2006/relationships/hyperlink" Target="http://commons.wikimedia.org/wiki/File:Meeting_room,_table_and_paper_board.jpg" TargetMode="External"/><Relationship Id="rId2" Type="http://schemas.openxmlformats.org/officeDocument/2006/relationships/image" Target="../media/image27.jpeg"/><Relationship Id="rId1" Type="http://schemas.openxmlformats.org/officeDocument/2006/relationships/slideLayout" Target="../slideLayouts/slideLayout7.xml"/><Relationship Id="rId6" Type="http://schemas.openxmlformats.org/officeDocument/2006/relationships/hyperlink" Target="https://creativecommons.org/licenses/by-sa/3.0/" TargetMode="External"/><Relationship Id="rId5" Type="http://schemas.openxmlformats.org/officeDocument/2006/relationships/hyperlink" Target="https://freesvg.org/1545606997" TargetMode="External"/><Relationship Id="rId4" Type="http://schemas.openxmlformats.org/officeDocument/2006/relationships/image" Target="../media/image11.png"/></Relationships>
</file>

<file path=ppt/slides/_rels/slide22.xml.rels><?xml version="1.0" encoding="UTF-8" standalone="yes"?>
<Relationships xmlns="http://schemas.openxmlformats.org/package/2006/relationships"><Relationship Id="rId3" Type="http://schemas.openxmlformats.org/officeDocument/2006/relationships/hyperlink" Target="https://www.pexels.com/photo/electricity-industry-pollution-smoke-236060/" TargetMode="External"/><Relationship Id="rId2" Type="http://schemas.openxmlformats.org/officeDocument/2006/relationships/image" Target="../media/image2.jpg"/><Relationship Id="rId1" Type="http://schemas.openxmlformats.org/officeDocument/2006/relationships/slideLayout" Target="../slideLayouts/slideLayout7.xml"/><Relationship Id="rId5" Type="http://schemas.openxmlformats.org/officeDocument/2006/relationships/hyperlink" Target="https://freesvg.org/1545606997" TargetMode="External"/><Relationship Id="rId4" Type="http://schemas.openxmlformats.org/officeDocument/2006/relationships/image" Target="../media/image11.png"/></Relationships>
</file>

<file path=ppt/slides/_rels/slide23.xml.rels><?xml version="1.0" encoding="UTF-8" standalone="yes"?>
<Relationships xmlns="http://schemas.openxmlformats.org/package/2006/relationships"><Relationship Id="rId3" Type="http://schemas.openxmlformats.org/officeDocument/2006/relationships/hyperlink" Target="http://commons.wikimedia.org/wiki/File:Meeting_room,_table_and_paper_board.jpg" TargetMode="External"/><Relationship Id="rId2" Type="http://schemas.openxmlformats.org/officeDocument/2006/relationships/image" Target="../media/image28.jpeg"/><Relationship Id="rId1" Type="http://schemas.openxmlformats.org/officeDocument/2006/relationships/slideLayout" Target="../slideLayouts/slideLayout7.xml"/><Relationship Id="rId6" Type="http://schemas.openxmlformats.org/officeDocument/2006/relationships/hyperlink" Target="https://creativecommons.org/licenses/by-sa/3.0/" TargetMode="External"/><Relationship Id="rId5" Type="http://schemas.openxmlformats.org/officeDocument/2006/relationships/hyperlink" Target="https://freesvg.org/1545606997" TargetMode="External"/><Relationship Id="rId4" Type="http://schemas.openxmlformats.org/officeDocument/2006/relationships/image" Target="../media/image1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hyperlink" Target="https://towardsdatascience.com/how-to-efficiently-remove-punctuations-from-a-string-899ad4a059fb" TargetMode="External"/><Relationship Id="rId2" Type="http://schemas.openxmlformats.org/officeDocument/2006/relationships/hyperlink" Target="https://www.analyticsvidhya.com/blog/2018/07/hands-on-sentiment-analysis-dataset-python/" TargetMode="External"/><Relationship Id="rId1" Type="http://schemas.openxmlformats.org/officeDocument/2006/relationships/slideLayout" Target="../slideLayouts/slideLayout7.xml"/><Relationship Id="rId5" Type="http://schemas.openxmlformats.org/officeDocument/2006/relationships/hyperlink" Target="https://stackoverflow.com/questions/54396405/how-can-i-preprocess-nlp-text-lowercase-remove-special-characters-remove-numb" TargetMode="External"/><Relationship Id="rId4" Type="http://schemas.openxmlformats.org/officeDocument/2006/relationships/hyperlink" Target="https://www.codegrepper.com/code-examples/python/pandas+series+remove+punctuation"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hyperlink" Target="https://pixabay.com/fi/lumihiutale-hiutale-muoto-snow-j%C3%A4%C3%A4-35163/" TargetMode="External"/><Relationship Id="rId13" Type="http://schemas.openxmlformats.org/officeDocument/2006/relationships/hyperlink" Target="https://commons.wikimedia.org/wiki/File:An_Easygoing_Cartoon_Businessman.svg" TargetMode="External"/><Relationship Id="rId3" Type="http://schemas.openxmlformats.org/officeDocument/2006/relationships/image" Target="../media/image6.jpg"/><Relationship Id="rId7" Type="http://schemas.openxmlformats.org/officeDocument/2006/relationships/image" Target="../media/image8.png"/><Relationship Id="rId12" Type="http://schemas.microsoft.com/office/2007/relationships/hdphoto" Target="../media/hdphoto2.wdp"/><Relationship Id="rId2" Type="http://schemas.openxmlformats.org/officeDocument/2006/relationships/image" Target="../media/image5.jpg"/><Relationship Id="rId1" Type="http://schemas.openxmlformats.org/officeDocument/2006/relationships/slideLayout" Target="../slideLayouts/slideLayout7.xml"/><Relationship Id="rId6" Type="http://schemas.openxmlformats.org/officeDocument/2006/relationships/hyperlink" Target="http://lpc.opengameart.org/node/11889" TargetMode="External"/><Relationship Id="rId11" Type="http://schemas.openxmlformats.org/officeDocument/2006/relationships/image" Target="../media/image10.png"/><Relationship Id="rId5" Type="http://schemas.openxmlformats.org/officeDocument/2006/relationships/image" Target="../media/image7.png"/><Relationship Id="rId15" Type="http://schemas.openxmlformats.org/officeDocument/2006/relationships/hyperlink" Target="https://freesvg.org/1545606997" TargetMode="External"/><Relationship Id="rId10" Type="http://schemas.openxmlformats.org/officeDocument/2006/relationships/hyperlink" Target="https://pixabay.com/en/leaf-orange-isolated-fall-autumn-32642/" TargetMode="External"/><Relationship Id="rId4" Type="http://schemas.openxmlformats.org/officeDocument/2006/relationships/hyperlink" Target="https://www.flickr.com/photos/diversey/48026676263" TargetMode="External"/><Relationship Id="rId9" Type="http://schemas.openxmlformats.org/officeDocument/2006/relationships/image" Target="../media/image9.png"/><Relationship Id="rId14" Type="http://schemas.openxmlformats.org/officeDocument/2006/relationships/image" Target="../media/image11.png"/></Relationships>
</file>

<file path=ppt/slides/_rels/slide9.xml.rels><?xml version="1.0" encoding="UTF-8" standalone="yes"?>
<Relationships xmlns="http://schemas.openxmlformats.org/package/2006/relationships"><Relationship Id="rId8" Type="http://schemas.openxmlformats.org/officeDocument/2006/relationships/hyperlink" Target="https://creativecommons.org/licenses/by/3.0/" TargetMode="External"/><Relationship Id="rId3" Type="http://schemas.openxmlformats.org/officeDocument/2006/relationships/hyperlink" Target="https://www.deviantart.com/annamae22/art/Grass-at-Park-1-Stock-Photo-PNG-0166-479867777" TargetMode="External"/><Relationship Id="rId7" Type="http://schemas.openxmlformats.org/officeDocument/2006/relationships/image" Target="../media/image14.pn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hyperlink" Target="https://freesvg.org/1545606997" TargetMode="Externa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bwMode="invGray">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848F64AA-5BE2-4280-BEFA-DC288118FC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Graphical user interface&#10;&#10;Description automatically generated">
            <a:extLst>
              <a:ext uri="{FF2B5EF4-FFF2-40B4-BE49-F238E27FC236}">
                <a16:creationId xmlns:a16="http://schemas.microsoft.com/office/drawing/2014/main" id="{328BE7AD-9130-42F7-AB82-2EDFE3C3B306}"/>
              </a:ext>
            </a:extLst>
          </p:cNvPr>
          <p:cNvPicPr>
            <a:picLocks noChangeAspect="1"/>
          </p:cNvPicPr>
          <p:nvPr/>
        </p:nvPicPr>
        <p:blipFill rotWithShape="1">
          <a:blip r:embed="rId2">
            <a:extLst>
              <a:ext uri="{28A0092B-C50C-407E-A947-70E740481C1C}">
                <a14:useLocalDpi xmlns:a14="http://schemas.microsoft.com/office/drawing/2010/main" val="0"/>
              </a:ext>
            </a:extLst>
          </a:blip>
          <a:srcRect l="373"/>
          <a:stretch/>
        </p:blipFill>
        <p:spPr>
          <a:xfrm>
            <a:off x="20" y="2"/>
            <a:ext cx="7534620" cy="4197368"/>
          </a:xfrm>
          <a:custGeom>
            <a:avLst/>
            <a:gdLst/>
            <a:ahLst/>
            <a:cxnLst/>
            <a:rect l="l" t="t" r="r" b="b"/>
            <a:pathLst>
              <a:path w="7534640" h="4197368">
                <a:moveTo>
                  <a:pt x="0" y="0"/>
                </a:moveTo>
                <a:lnTo>
                  <a:pt x="7534640" y="0"/>
                </a:lnTo>
                <a:lnTo>
                  <a:pt x="7534640" y="3832811"/>
                </a:lnTo>
                <a:lnTo>
                  <a:pt x="7344853" y="3826712"/>
                </a:lnTo>
                <a:cubicBezTo>
                  <a:pt x="7344853" y="3826712"/>
                  <a:pt x="7341511" y="3826712"/>
                  <a:pt x="7341511" y="3826712"/>
                </a:cubicBezTo>
                <a:cubicBezTo>
                  <a:pt x="7274667" y="3823370"/>
                  <a:pt x="7211169" y="3823370"/>
                  <a:pt x="7144324" y="3820027"/>
                </a:cubicBezTo>
                <a:cubicBezTo>
                  <a:pt x="6913719" y="3820027"/>
                  <a:pt x="6683113" y="3820027"/>
                  <a:pt x="6455848" y="3820027"/>
                </a:cubicBezTo>
                <a:cubicBezTo>
                  <a:pt x="6231926" y="3910265"/>
                  <a:pt x="5987951" y="3833396"/>
                  <a:pt x="5767372" y="3903581"/>
                </a:cubicBezTo>
                <a:cubicBezTo>
                  <a:pt x="5533423" y="3900239"/>
                  <a:pt x="5312845" y="3970423"/>
                  <a:pt x="5082238" y="4000503"/>
                </a:cubicBezTo>
                <a:cubicBezTo>
                  <a:pt x="4908446" y="4013871"/>
                  <a:pt x="4731314" y="3997160"/>
                  <a:pt x="4570892" y="4067345"/>
                </a:cubicBezTo>
                <a:cubicBezTo>
                  <a:pt x="4509063" y="4095753"/>
                  <a:pt x="4453918" y="4128339"/>
                  <a:pt x="4430941" y="4172622"/>
                </a:cubicBezTo>
                <a:lnTo>
                  <a:pt x="4423415" y="4197368"/>
                </a:lnTo>
                <a:lnTo>
                  <a:pt x="0" y="4197368"/>
                </a:lnTo>
                <a:close/>
              </a:path>
            </a:pathLst>
          </a:custGeom>
          <a:solidFill>
            <a:srgbClr val="0693BE"/>
          </a:solidFill>
        </p:spPr>
      </p:pic>
      <p:pic>
        <p:nvPicPr>
          <p:cNvPr id="18" name="Picture 17" descr="A picture containing sky, outdoor&#10;&#10;Description automatically generated">
            <a:extLst>
              <a:ext uri="{FF2B5EF4-FFF2-40B4-BE49-F238E27FC236}">
                <a16:creationId xmlns:a16="http://schemas.microsoft.com/office/drawing/2014/main" id="{C8270756-B6E1-40B4-933D-0F09AF9F1CC1}"/>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t="8259" r="2" b="23398"/>
          <a:stretch/>
        </p:blipFill>
        <p:spPr>
          <a:xfrm>
            <a:off x="7653536" y="1"/>
            <a:ext cx="4538463" cy="3877247"/>
          </a:xfrm>
          <a:custGeom>
            <a:avLst/>
            <a:gdLst/>
            <a:ahLst/>
            <a:cxnLst/>
            <a:rect l="l" t="t" r="r" b="b"/>
            <a:pathLst>
              <a:path w="4538463" h="3877247">
                <a:moveTo>
                  <a:pt x="0" y="0"/>
                </a:moveTo>
                <a:lnTo>
                  <a:pt x="4538463" y="0"/>
                </a:lnTo>
                <a:lnTo>
                  <a:pt x="4538463" y="3437173"/>
                </a:lnTo>
                <a:lnTo>
                  <a:pt x="4530710" y="3429000"/>
                </a:lnTo>
                <a:cubicBezTo>
                  <a:pt x="4370289" y="3495842"/>
                  <a:pt x="4239946" y="3686344"/>
                  <a:pt x="4056129" y="3636211"/>
                </a:cubicBezTo>
                <a:cubicBezTo>
                  <a:pt x="3872313" y="3589422"/>
                  <a:pt x="3788760" y="3830055"/>
                  <a:pt x="3618310" y="3756528"/>
                </a:cubicBezTo>
                <a:cubicBezTo>
                  <a:pt x="3394389" y="3823371"/>
                  <a:pt x="3163783" y="3823371"/>
                  <a:pt x="2933176" y="3810002"/>
                </a:cubicBezTo>
                <a:cubicBezTo>
                  <a:pt x="2702570" y="3840081"/>
                  <a:pt x="2471962" y="3873503"/>
                  <a:pt x="2238015" y="3850107"/>
                </a:cubicBezTo>
                <a:cubicBezTo>
                  <a:pt x="2007408" y="3870161"/>
                  <a:pt x="1783486" y="3883529"/>
                  <a:pt x="1552880" y="3863476"/>
                </a:cubicBezTo>
                <a:cubicBezTo>
                  <a:pt x="1322274" y="3886870"/>
                  <a:pt x="1091667" y="3876844"/>
                  <a:pt x="864402" y="3860134"/>
                </a:cubicBezTo>
                <a:cubicBezTo>
                  <a:pt x="757455" y="3860134"/>
                  <a:pt x="653849" y="3856792"/>
                  <a:pt x="546902" y="3856792"/>
                </a:cubicBezTo>
                <a:cubicBezTo>
                  <a:pt x="404861" y="3850108"/>
                  <a:pt x="262821" y="3845095"/>
                  <a:pt x="120363" y="3840499"/>
                </a:cubicBezTo>
                <a:lnTo>
                  <a:pt x="0" y="3836632"/>
                </a:lnTo>
                <a:close/>
              </a:path>
            </a:pathLst>
          </a:custGeom>
        </p:spPr>
      </p:pic>
      <p:pic>
        <p:nvPicPr>
          <p:cNvPr id="7" name="Picture 6" descr="A picture containing shape&#10;&#10;Description automatically generated">
            <a:extLst>
              <a:ext uri="{FF2B5EF4-FFF2-40B4-BE49-F238E27FC236}">
                <a16:creationId xmlns:a16="http://schemas.microsoft.com/office/drawing/2014/main" id="{776A5D15-122D-4DB4-9299-8E3F7A624500}"/>
              </a:ext>
            </a:extLst>
          </p:cNvPr>
          <p:cNvPicPr>
            <a:picLocks noChangeAspect="1"/>
          </p:cNvPicPr>
          <p:nvPr/>
        </p:nvPicPr>
        <p:blipFill rotWithShape="1">
          <a:blip r:embed="rId5">
            <a:extLst>
              <a:ext uri="{BEBA8EAE-BF5A-486C-A8C5-ECC9F3942E4B}">
                <a14:imgProps xmlns:a14="http://schemas.microsoft.com/office/drawing/2010/main">
                  <a14:imgLayer r:embed="rId6">
                    <a14:imgEffect>
                      <a14:artisticTexturizer/>
                    </a14:imgEffect>
                  </a14:imgLayer>
                </a14:imgProps>
              </a:ext>
              <a:ext uri="{28A0092B-C50C-407E-A947-70E740481C1C}">
                <a14:useLocalDpi xmlns:a14="http://schemas.microsoft.com/office/drawing/2010/main" val="0"/>
              </a:ext>
            </a:extLst>
          </a:blip>
          <a:srcRect t="29680" r="-1" b="20751"/>
          <a:stretch/>
        </p:blipFill>
        <p:spPr>
          <a:xfrm>
            <a:off x="-3047" y="4197370"/>
            <a:ext cx="6836850" cy="2541737"/>
          </a:xfrm>
          <a:custGeom>
            <a:avLst/>
            <a:gdLst/>
            <a:ahLst/>
            <a:cxnLst/>
            <a:rect l="l" t="t" r="r" b="b"/>
            <a:pathLst>
              <a:path w="6836850" h="2541737">
                <a:moveTo>
                  <a:pt x="0" y="0"/>
                </a:moveTo>
                <a:lnTo>
                  <a:pt x="4460098" y="0"/>
                </a:lnTo>
                <a:lnTo>
                  <a:pt x="4483996" y="31836"/>
                </a:lnTo>
                <a:cubicBezTo>
                  <a:pt x="4644419" y="28495"/>
                  <a:pt x="4627708" y="282495"/>
                  <a:pt x="4788129" y="245732"/>
                </a:cubicBezTo>
                <a:cubicBezTo>
                  <a:pt x="4754709" y="362707"/>
                  <a:pt x="4641076" y="302548"/>
                  <a:pt x="4600971" y="389443"/>
                </a:cubicBezTo>
                <a:cubicBezTo>
                  <a:pt x="4684524" y="462970"/>
                  <a:pt x="4844945" y="409497"/>
                  <a:pt x="4871683" y="563233"/>
                </a:cubicBezTo>
                <a:cubicBezTo>
                  <a:pt x="4838262" y="723655"/>
                  <a:pt x="4945210" y="703602"/>
                  <a:pt x="5032105" y="713629"/>
                </a:cubicBezTo>
                <a:cubicBezTo>
                  <a:pt x="5239317" y="733683"/>
                  <a:pt x="5439843" y="747050"/>
                  <a:pt x="5643713" y="780472"/>
                </a:cubicBezTo>
                <a:cubicBezTo>
                  <a:pt x="5693844" y="790498"/>
                  <a:pt x="5810819" y="767103"/>
                  <a:pt x="5800794" y="870709"/>
                </a:cubicBezTo>
                <a:cubicBezTo>
                  <a:pt x="5790767" y="954261"/>
                  <a:pt x="5700529" y="924184"/>
                  <a:pt x="5643713" y="927525"/>
                </a:cubicBezTo>
                <a:cubicBezTo>
                  <a:pt x="5329553" y="967632"/>
                  <a:pt x="5012052" y="904131"/>
                  <a:pt x="4701235" y="907472"/>
                </a:cubicBezTo>
                <a:cubicBezTo>
                  <a:pt x="4664472" y="907472"/>
                  <a:pt x="4657787" y="1017762"/>
                  <a:pt x="4577576" y="980999"/>
                </a:cubicBezTo>
                <a:cubicBezTo>
                  <a:pt x="4788129" y="1081263"/>
                  <a:pt x="5767372" y="1108001"/>
                  <a:pt x="6094900" y="1161474"/>
                </a:cubicBezTo>
                <a:cubicBezTo>
                  <a:pt x="5754004" y="1542477"/>
                  <a:pt x="5429817" y="1311870"/>
                  <a:pt x="5159105" y="1525765"/>
                </a:cubicBezTo>
                <a:cubicBezTo>
                  <a:pt x="5159105" y="1525765"/>
                  <a:pt x="5212580" y="1525765"/>
                  <a:pt x="5443187" y="1595950"/>
                </a:cubicBezTo>
                <a:cubicBezTo>
                  <a:pt x="5627002" y="1652765"/>
                  <a:pt x="5536765" y="1732976"/>
                  <a:pt x="6001321" y="1886715"/>
                </a:cubicBezTo>
                <a:cubicBezTo>
                  <a:pt x="5824188" y="1936846"/>
                  <a:pt x="5593581" y="1839925"/>
                  <a:pt x="5506685" y="2100610"/>
                </a:cubicBezTo>
                <a:cubicBezTo>
                  <a:pt x="5643713" y="2147401"/>
                  <a:pt x="5807477" y="2103953"/>
                  <a:pt x="5904398" y="2227611"/>
                </a:cubicBezTo>
                <a:cubicBezTo>
                  <a:pt x="5934478" y="2264375"/>
                  <a:pt x="5964557" y="2287770"/>
                  <a:pt x="6001321" y="2307821"/>
                </a:cubicBezTo>
                <a:cubicBezTo>
                  <a:pt x="5984612" y="2314507"/>
                  <a:pt x="5964557" y="2321190"/>
                  <a:pt x="5951188" y="2327874"/>
                </a:cubicBezTo>
                <a:cubicBezTo>
                  <a:pt x="5977925" y="2351271"/>
                  <a:pt x="6663060" y="2478270"/>
                  <a:pt x="6836850" y="2481613"/>
                </a:cubicBezTo>
                <a:cubicBezTo>
                  <a:pt x="6761652" y="2506679"/>
                  <a:pt x="6636845" y="2527828"/>
                  <a:pt x="6553814" y="2540165"/>
                </a:cubicBezTo>
                <a:lnTo>
                  <a:pt x="6542822" y="2541737"/>
                </a:lnTo>
                <a:lnTo>
                  <a:pt x="0" y="2541737"/>
                </a:lnTo>
                <a:close/>
              </a:path>
            </a:pathLst>
          </a:custGeom>
        </p:spPr>
      </p:pic>
      <p:sp>
        <p:nvSpPr>
          <p:cNvPr id="2" name="Title 1">
            <a:extLst>
              <a:ext uri="{FF2B5EF4-FFF2-40B4-BE49-F238E27FC236}">
                <a16:creationId xmlns:a16="http://schemas.microsoft.com/office/drawing/2014/main" id="{BFD5BA4D-C9CC-4287-B5FF-E971602AE652}"/>
              </a:ext>
            </a:extLst>
          </p:cNvPr>
          <p:cNvSpPr>
            <a:spLocks noGrp="1"/>
          </p:cNvSpPr>
          <p:nvPr>
            <p:ph type="ctrTitle"/>
          </p:nvPr>
        </p:nvSpPr>
        <p:spPr>
          <a:xfrm>
            <a:off x="6491134" y="4197369"/>
            <a:ext cx="5505814" cy="1958710"/>
          </a:xfrm>
        </p:spPr>
        <p:txBody>
          <a:bodyPr anchor="b">
            <a:normAutofit fontScale="90000"/>
          </a:bodyPr>
          <a:lstStyle/>
          <a:p>
            <a:br>
              <a:rPr lang="en-ZA" sz="2400" dirty="0"/>
            </a:br>
            <a:br>
              <a:rPr lang="en-ZA" sz="2400" dirty="0"/>
            </a:br>
            <a:r>
              <a:rPr lang="en-ZA" sz="2400" b="1" dirty="0"/>
              <a:t>EDSA </a:t>
            </a:r>
            <a:br>
              <a:rPr lang="en-ZA" sz="2400" dirty="0"/>
            </a:br>
            <a:r>
              <a:rPr lang="en-ZA" sz="2000" dirty="0"/>
              <a:t>Climate Change Belief Analysis</a:t>
            </a:r>
            <a:br>
              <a:rPr lang="en-ZA" sz="2000" dirty="0"/>
            </a:br>
            <a:br>
              <a:rPr lang="en-ZA" sz="2000" dirty="0"/>
            </a:br>
            <a:r>
              <a:rPr lang="en-ZA" sz="2000" dirty="0"/>
              <a:t>Our Machine Learning model has learnt </a:t>
            </a:r>
            <a:br>
              <a:rPr lang="en-ZA" sz="2000" dirty="0"/>
            </a:br>
            <a:r>
              <a:rPr lang="en-ZA" sz="2000" dirty="0"/>
              <a:t>how to classify tweets </a:t>
            </a:r>
            <a:br>
              <a:rPr lang="en-ZA" sz="2000" dirty="0"/>
            </a:br>
            <a:br>
              <a:rPr lang="en-ZA" sz="2000" dirty="0"/>
            </a:br>
            <a:endParaRPr lang="en-ZA" sz="2000" dirty="0"/>
          </a:p>
        </p:txBody>
      </p:sp>
    </p:spTree>
    <p:extLst>
      <p:ext uri="{BB962C8B-B14F-4D97-AF65-F5344CB8AC3E}">
        <p14:creationId xmlns:p14="http://schemas.microsoft.com/office/powerpoint/2010/main" val="2332893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hought Bubble: Cloud 11">
            <a:extLst>
              <a:ext uri="{FF2B5EF4-FFF2-40B4-BE49-F238E27FC236}">
                <a16:creationId xmlns:a16="http://schemas.microsoft.com/office/drawing/2014/main" id="{B9061BD5-D629-4B7E-A32C-BDA6B286CE6C}"/>
              </a:ext>
            </a:extLst>
          </p:cNvPr>
          <p:cNvSpPr/>
          <p:nvPr/>
        </p:nvSpPr>
        <p:spPr>
          <a:xfrm>
            <a:off x="1401353" y="2096588"/>
            <a:ext cx="3400425" cy="1898548"/>
          </a:xfrm>
          <a:prstGeom prst="cloudCallout">
            <a:avLst>
              <a:gd name="adj1" fmla="val -50833"/>
              <a:gd name="adj2" fmla="val 70690"/>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ZA" dirty="0"/>
              <a:t>They got me some descriptive statistics</a:t>
            </a:r>
          </a:p>
        </p:txBody>
      </p:sp>
      <p:pic>
        <p:nvPicPr>
          <p:cNvPr id="14" name="Picture 13">
            <a:extLst>
              <a:ext uri="{FF2B5EF4-FFF2-40B4-BE49-F238E27FC236}">
                <a16:creationId xmlns:a16="http://schemas.microsoft.com/office/drawing/2014/main" id="{3DA52179-6BA7-438E-9FA2-7ADD8437338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166678"/>
            <a:ext cx="11867745" cy="4226278"/>
          </a:xfrm>
          <a:prstGeom prst="rect">
            <a:avLst/>
          </a:prstGeom>
        </p:spPr>
      </p:pic>
      <p:pic>
        <p:nvPicPr>
          <p:cNvPr id="6" name="Picture 5">
            <a:extLst>
              <a:ext uri="{FF2B5EF4-FFF2-40B4-BE49-F238E27FC236}">
                <a16:creationId xmlns:a16="http://schemas.microsoft.com/office/drawing/2014/main" id="{8680AD68-9C31-4FA1-90BD-1EE294FCCA62}"/>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a:stretch/>
        </p:blipFill>
        <p:spPr>
          <a:xfrm>
            <a:off x="0" y="5250731"/>
            <a:ext cx="12256655" cy="1607269"/>
          </a:xfrm>
          <a:prstGeom prst="rect">
            <a:avLst/>
          </a:prstGeom>
        </p:spPr>
      </p:pic>
      <p:sp>
        <p:nvSpPr>
          <p:cNvPr id="7" name="TextBox 6">
            <a:extLst>
              <a:ext uri="{FF2B5EF4-FFF2-40B4-BE49-F238E27FC236}">
                <a16:creationId xmlns:a16="http://schemas.microsoft.com/office/drawing/2014/main" id="{45C9F0E3-3F72-4263-B2C2-5BD105761697}"/>
              </a:ext>
            </a:extLst>
          </p:cNvPr>
          <p:cNvSpPr txBox="1"/>
          <p:nvPr/>
        </p:nvSpPr>
        <p:spPr>
          <a:xfrm>
            <a:off x="665566" y="8747558"/>
            <a:ext cx="8135357" cy="230832"/>
          </a:xfrm>
          <a:prstGeom prst="rect">
            <a:avLst/>
          </a:prstGeom>
          <a:noFill/>
        </p:spPr>
        <p:txBody>
          <a:bodyPr wrap="square" rtlCol="0">
            <a:spAutoFit/>
          </a:bodyPr>
          <a:lstStyle/>
          <a:p>
            <a:r>
              <a:rPr lang="en-ZA" sz="900">
                <a:hlinkClick r:id="rId4" tooltip="https://www.deviantart.com/annamae22/art/Grass-at-Park-1-Stock-Photo-PNG-0166-479867777"/>
              </a:rPr>
              <a:t>This Photo</a:t>
            </a:r>
            <a:r>
              <a:rPr lang="en-ZA" sz="900"/>
              <a:t> by Unknown Author is licensed under </a:t>
            </a:r>
            <a:r>
              <a:rPr lang="en-ZA" sz="900">
                <a:hlinkClick r:id="rId5" tooltip="https://creativecommons.org/licenses/by/3.0/"/>
              </a:rPr>
              <a:t>CC BY</a:t>
            </a:r>
            <a:endParaRPr lang="en-ZA" sz="900"/>
          </a:p>
        </p:txBody>
      </p:sp>
      <p:pic>
        <p:nvPicPr>
          <p:cNvPr id="10" name="Picture 9">
            <a:extLst>
              <a:ext uri="{FF2B5EF4-FFF2-40B4-BE49-F238E27FC236}">
                <a16:creationId xmlns:a16="http://schemas.microsoft.com/office/drawing/2014/main" id="{A1C71960-B91B-450A-BE3F-3FDC33D7F067}"/>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rcRect/>
          <a:stretch/>
        </p:blipFill>
        <p:spPr>
          <a:xfrm>
            <a:off x="-791509" y="3812138"/>
            <a:ext cx="2914149" cy="2914149"/>
          </a:xfrm>
          <a:prstGeom prst="rect">
            <a:avLst/>
          </a:prstGeom>
        </p:spPr>
      </p:pic>
    </p:spTree>
    <p:extLst>
      <p:ext uri="{BB962C8B-B14F-4D97-AF65-F5344CB8AC3E}">
        <p14:creationId xmlns:p14="http://schemas.microsoft.com/office/powerpoint/2010/main" val="4251200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700"/>
                                        <p:tgtEl>
                                          <p:spTgt spid="12"/>
                                        </p:tgtEl>
                                      </p:cBhvr>
                                    </p:animEffect>
                                    <p:anim calcmode="lin" valueType="num">
                                      <p:cBhvr>
                                        <p:cTn id="8" dur="1700" fill="hold"/>
                                        <p:tgtEl>
                                          <p:spTgt spid="12"/>
                                        </p:tgtEl>
                                        <p:attrNameLst>
                                          <p:attrName>ppt_x</p:attrName>
                                        </p:attrNameLst>
                                      </p:cBhvr>
                                      <p:tavLst>
                                        <p:tav tm="0">
                                          <p:val>
                                            <p:strVal val="#ppt_x"/>
                                          </p:val>
                                        </p:tav>
                                        <p:tav tm="100000">
                                          <p:val>
                                            <p:strVal val="#ppt_x"/>
                                          </p:val>
                                        </p:tav>
                                      </p:tavLst>
                                    </p:anim>
                                    <p:anim calcmode="lin" valueType="num">
                                      <p:cBhvr>
                                        <p:cTn id="9" dur="1700" fill="hold"/>
                                        <p:tgtEl>
                                          <p:spTgt spid="12"/>
                                        </p:tgtEl>
                                        <p:attrNameLst>
                                          <p:attrName>ppt_y</p:attrName>
                                        </p:attrNameLst>
                                      </p:cBhvr>
                                      <p:tavLst>
                                        <p:tav tm="0">
                                          <p:val>
                                            <p:strVal val="#ppt_y+.1"/>
                                          </p:val>
                                        </p:tav>
                                        <p:tav tm="100000">
                                          <p:val>
                                            <p:strVal val="#ppt_y"/>
                                          </p:val>
                                        </p:tav>
                                      </p:tavLst>
                                    </p:anim>
                                  </p:childTnLst>
                                  <p:subTnLst>
                                    <p:set>
                                      <p:cBhvr override="childStyle">
                                        <p:cTn dur="1" fill="hold" display="0" masterRel="nextClick" afterEffect="1"/>
                                        <p:tgtEl>
                                          <p:spTgt spid="12"/>
                                        </p:tgtEl>
                                        <p:attrNameLst>
                                          <p:attrName>style.visibility</p:attrName>
                                        </p:attrNameLst>
                                      </p:cBhvr>
                                      <p:to>
                                        <p:strVal val="hidden"/>
                                      </p:to>
                                    </p:set>
                                  </p:sub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4"/>
                                        </p:tgtEl>
                                        <p:attrNameLst>
                                          <p:attrName>style.visibility</p:attrName>
                                        </p:attrNameLst>
                                      </p:cBhvr>
                                      <p:to>
                                        <p:strVal val="visible"/>
                                      </p:to>
                                    </p:set>
                                    <p:animEffect transition="in" filter="fade">
                                      <p:cBhvr>
                                        <p:cTn id="14" dur="3000"/>
                                        <p:tgtEl>
                                          <p:spTgt spid="14"/>
                                        </p:tgtEl>
                                      </p:cBhvr>
                                    </p:animEffect>
                                    <p:anim calcmode="lin" valueType="num">
                                      <p:cBhvr>
                                        <p:cTn id="15" dur="3000" fill="hold"/>
                                        <p:tgtEl>
                                          <p:spTgt spid="14"/>
                                        </p:tgtEl>
                                        <p:attrNameLst>
                                          <p:attrName>ppt_x</p:attrName>
                                        </p:attrNameLst>
                                      </p:cBhvr>
                                      <p:tavLst>
                                        <p:tav tm="0">
                                          <p:val>
                                            <p:strVal val="#ppt_x"/>
                                          </p:val>
                                        </p:tav>
                                        <p:tav tm="100000">
                                          <p:val>
                                            <p:strVal val="#ppt_x"/>
                                          </p:val>
                                        </p:tav>
                                      </p:tavLst>
                                    </p:anim>
                                    <p:anim calcmode="lin" valueType="num">
                                      <p:cBhvr>
                                        <p:cTn id="16" dur="3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hought Bubble: Cloud 3">
            <a:extLst>
              <a:ext uri="{FF2B5EF4-FFF2-40B4-BE49-F238E27FC236}">
                <a16:creationId xmlns:a16="http://schemas.microsoft.com/office/drawing/2014/main" id="{FCC7AEBC-7F88-4F19-9911-1BF05216261A}"/>
              </a:ext>
            </a:extLst>
          </p:cNvPr>
          <p:cNvSpPr/>
          <p:nvPr/>
        </p:nvSpPr>
        <p:spPr>
          <a:xfrm>
            <a:off x="1647825" y="1856704"/>
            <a:ext cx="3409950" cy="2310483"/>
          </a:xfrm>
          <a:prstGeom prst="cloudCallout">
            <a:avLst>
              <a:gd name="adj1" fmla="val -50515"/>
              <a:gd name="adj2" fmla="val 62501"/>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ZA" dirty="0"/>
              <a:t>Here is the skewness distribution amongst my predictor variables</a:t>
            </a:r>
          </a:p>
        </p:txBody>
      </p:sp>
      <p:pic>
        <p:nvPicPr>
          <p:cNvPr id="7" name="Picture 6">
            <a:extLst>
              <a:ext uri="{FF2B5EF4-FFF2-40B4-BE49-F238E27FC236}">
                <a16:creationId xmlns:a16="http://schemas.microsoft.com/office/drawing/2014/main" id="{E6C1B9DB-F573-4569-85A7-57B074C00791}"/>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a:stretch/>
        </p:blipFill>
        <p:spPr>
          <a:xfrm>
            <a:off x="0" y="5250730"/>
            <a:ext cx="12256655" cy="1607269"/>
          </a:xfrm>
          <a:prstGeom prst="rect">
            <a:avLst/>
          </a:prstGeom>
        </p:spPr>
      </p:pic>
      <p:sp>
        <p:nvSpPr>
          <p:cNvPr id="8" name="TextBox 7">
            <a:extLst>
              <a:ext uri="{FF2B5EF4-FFF2-40B4-BE49-F238E27FC236}">
                <a16:creationId xmlns:a16="http://schemas.microsoft.com/office/drawing/2014/main" id="{74A470C0-CD65-4ECD-A90F-BC0193DA3AD7}"/>
              </a:ext>
            </a:extLst>
          </p:cNvPr>
          <p:cNvSpPr txBox="1"/>
          <p:nvPr/>
        </p:nvSpPr>
        <p:spPr>
          <a:xfrm>
            <a:off x="665566" y="8747558"/>
            <a:ext cx="8135357" cy="230832"/>
          </a:xfrm>
          <a:prstGeom prst="rect">
            <a:avLst/>
          </a:prstGeom>
          <a:noFill/>
        </p:spPr>
        <p:txBody>
          <a:bodyPr wrap="square" rtlCol="0">
            <a:spAutoFit/>
          </a:bodyPr>
          <a:lstStyle/>
          <a:p>
            <a:r>
              <a:rPr lang="en-ZA" sz="900">
                <a:hlinkClick r:id="rId3" tooltip="https://www.deviantart.com/annamae22/art/Grass-at-Park-1-Stock-Photo-PNG-0166-479867777"/>
              </a:rPr>
              <a:t>This Photo</a:t>
            </a:r>
            <a:r>
              <a:rPr lang="en-ZA" sz="900"/>
              <a:t> by Unknown Author is licensed under </a:t>
            </a:r>
            <a:r>
              <a:rPr lang="en-ZA" sz="900">
                <a:hlinkClick r:id="rId4" tooltip="https://creativecommons.org/licenses/by/3.0/"/>
              </a:rPr>
              <a:t>CC BY</a:t>
            </a:r>
            <a:endParaRPr lang="en-ZA" sz="900"/>
          </a:p>
        </p:txBody>
      </p:sp>
      <p:pic>
        <p:nvPicPr>
          <p:cNvPr id="2" name="Picture 1">
            <a:extLst>
              <a:ext uri="{FF2B5EF4-FFF2-40B4-BE49-F238E27FC236}">
                <a16:creationId xmlns:a16="http://schemas.microsoft.com/office/drawing/2014/main" id="{44601692-BA7E-4B69-92C2-DDC9B164D141}"/>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a:stretch/>
        </p:blipFill>
        <p:spPr>
          <a:xfrm>
            <a:off x="-833725" y="3514725"/>
            <a:ext cx="2975345" cy="2995611"/>
          </a:xfrm>
          <a:prstGeom prst="rect">
            <a:avLst/>
          </a:prstGeom>
        </p:spPr>
      </p:pic>
      <p:pic>
        <p:nvPicPr>
          <p:cNvPr id="6" name="Picture 5">
            <a:extLst>
              <a:ext uri="{FF2B5EF4-FFF2-40B4-BE49-F238E27FC236}">
                <a16:creationId xmlns:a16="http://schemas.microsoft.com/office/drawing/2014/main" id="{02C5F5C8-5B41-4C2D-9525-9B185FDEB56F}"/>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653947" y="916847"/>
            <a:ext cx="10711510" cy="3792111"/>
          </a:xfrm>
          <a:prstGeom prst="rect">
            <a:avLst/>
          </a:prstGeom>
        </p:spPr>
      </p:pic>
    </p:spTree>
    <p:extLst>
      <p:ext uri="{BB962C8B-B14F-4D97-AF65-F5344CB8AC3E}">
        <p14:creationId xmlns:p14="http://schemas.microsoft.com/office/powerpoint/2010/main" val="851348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1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200"/>
                                        <p:tgtEl>
                                          <p:spTgt spid="4"/>
                                        </p:tgtEl>
                                      </p:cBhvr>
                                    </p:animEffect>
                                    <p:anim calcmode="lin" valueType="num">
                                      <p:cBhvr>
                                        <p:cTn id="8" dur="2200" fill="hold"/>
                                        <p:tgtEl>
                                          <p:spTgt spid="4"/>
                                        </p:tgtEl>
                                        <p:attrNameLst>
                                          <p:attrName>ppt_x</p:attrName>
                                        </p:attrNameLst>
                                      </p:cBhvr>
                                      <p:tavLst>
                                        <p:tav tm="0">
                                          <p:val>
                                            <p:strVal val="#ppt_x"/>
                                          </p:val>
                                        </p:tav>
                                        <p:tav tm="100000">
                                          <p:val>
                                            <p:strVal val="#ppt_x"/>
                                          </p:val>
                                        </p:tav>
                                      </p:tavLst>
                                    </p:anim>
                                    <p:anim calcmode="lin" valueType="num">
                                      <p:cBhvr>
                                        <p:cTn id="9" dur="2200" fill="hold"/>
                                        <p:tgtEl>
                                          <p:spTgt spid="4"/>
                                        </p:tgtEl>
                                        <p:attrNameLst>
                                          <p:attrName>ppt_y</p:attrName>
                                        </p:attrNameLst>
                                      </p:cBhvr>
                                      <p:tavLst>
                                        <p:tav tm="0">
                                          <p:val>
                                            <p:strVal val="#ppt_y+.1"/>
                                          </p:val>
                                        </p:tav>
                                        <p:tav tm="100000">
                                          <p:val>
                                            <p:strVal val="#ppt_y"/>
                                          </p:val>
                                        </p:tav>
                                      </p:tavLst>
                                    </p:anim>
                                  </p:childTnLst>
                                  <p:subTnLst>
                                    <p:set>
                                      <p:cBhvr override="childStyle">
                                        <p:cTn dur="1" fill="hold" display="0" masterRel="nextClick" afterEffect="1"/>
                                        <p:tgtEl>
                                          <p:spTgt spid="4"/>
                                        </p:tgtEl>
                                        <p:attrNameLst>
                                          <p:attrName>style.visibility</p:attrName>
                                        </p:attrNameLst>
                                      </p:cBhvr>
                                      <p:to>
                                        <p:strVal val="hidden"/>
                                      </p:to>
                                    </p:set>
                                  </p:sub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2600"/>
                                        <p:tgtEl>
                                          <p:spTgt spid="6"/>
                                        </p:tgtEl>
                                      </p:cBhvr>
                                    </p:animEffect>
                                    <p:anim calcmode="lin" valueType="num">
                                      <p:cBhvr>
                                        <p:cTn id="15" dur="2600" fill="hold"/>
                                        <p:tgtEl>
                                          <p:spTgt spid="6"/>
                                        </p:tgtEl>
                                        <p:attrNameLst>
                                          <p:attrName>ppt_x</p:attrName>
                                        </p:attrNameLst>
                                      </p:cBhvr>
                                      <p:tavLst>
                                        <p:tav tm="0">
                                          <p:val>
                                            <p:strVal val="#ppt_x"/>
                                          </p:val>
                                        </p:tav>
                                        <p:tav tm="100000">
                                          <p:val>
                                            <p:strVal val="#ppt_x"/>
                                          </p:val>
                                        </p:tav>
                                      </p:tavLst>
                                    </p:anim>
                                    <p:anim calcmode="lin" valueType="num">
                                      <p:cBhvr>
                                        <p:cTn id="16" dur="26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hought Bubble: Cloud 3">
            <a:extLst>
              <a:ext uri="{FF2B5EF4-FFF2-40B4-BE49-F238E27FC236}">
                <a16:creationId xmlns:a16="http://schemas.microsoft.com/office/drawing/2014/main" id="{B1470D21-2CF2-4672-848D-B8D50FD2962D}"/>
              </a:ext>
            </a:extLst>
          </p:cNvPr>
          <p:cNvSpPr/>
          <p:nvPr/>
        </p:nvSpPr>
        <p:spPr>
          <a:xfrm>
            <a:off x="1905000" y="1617777"/>
            <a:ext cx="3000375" cy="1903641"/>
          </a:xfrm>
          <a:prstGeom prst="cloudCallout">
            <a:avLst>
              <a:gd name="adj1" fmla="val -55587"/>
              <a:gd name="adj2" fmla="val 65252"/>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ZA" dirty="0"/>
              <a:t>Here are the Boxplots for the</a:t>
            </a:r>
          </a:p>
          <a:p>
            <a:pPr algn="ctr"/>
            <a:r>
              <a:rPr lang="en-ZA" dirty="0"/>
              <a:t>Twitter sentiments </a:t>
            </a:r>
          </a:p>
        </p:txBody>
      </p:sp>
      <p:pic>
        <p:nvPicPr>
          <p:cNvPr id="7" name="Picture 6">
            <a:extLst>
              <a:ext uri="{FF2B5EF4-FFF2-40B4-BE49-F238E27FC236}">
                <a16:creationId xmlns:a16="http://schemas.microsoft.com/office/drawing/2014/main" id="{222A334F-A524-43AD-9B8D-65CDDCE6D6E7}"/>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a:stretch/>
        </p:blipFill>
        <p:spPr>
          <a:xfrm>
            <a:off x="0" y="5250730"/>
            <a:ext cx="12256655" cy="1607269"/>
          </a:xfrm>
          <a:prstGeom prst="rect">
            <a:avLst/>
          </a:prstGeom>
        </p:spPr>
      </p:pic>
      <p:sp>
        <p:nvSpPr>
          <p:cNvPr id="8" name="TextBox 7">
            <a:extLst>
              <a:ext uri="{FF2B5EF4-FFF2-40B4-BE49-F238E27FC236}">
                <a16:creationId xmlns:a16="http://schemas.microsoft.com/office/drawing/2014/main" id="{B66182E7-3859-428B-BA96-36A5A3832BC2}"/>
              </a:ext>
            </a:extLst>
          </p:cNvPr>
          <p:cNvSpPr txBox="1"/>
          <p:nvPr/>
        </p:nvSpPr>
        <p:spPr>
          <a:xfrm>
            <a:off x="665566" y="8747558"/>
            <a:ext cx="8135357" cy="230832"/>
          </a:xfrm>
          <a:prstGeom prst="rect">
            <a:avLst/>
          </a:prstGeom>
          <a:noFill/>
        </p:spPr>
        <p:txBody>
          <a:bodyPr wrap="square" rtlCol="0">
            <a:spAutoFit/>
          </a:bodyPr>
          <a:lstStyle/>
          <a:p>
            <a:r>
              <a:rPr lang="en-ZA" sz="900">
                <a:hlinkClick r:id="rId3" tooltip="https://www.deviantart.com/annamae22/art/Grass-at-Park-1-Stock-Photo-PNG-0166-479867777"/>
              </a:rPr>
              <a:t>This Photo</a:t>
            </a:r>
            <a:r>
              <a:rPr lang="en-ZA" sz="900"/>
              <a:t> by Unknown Author is licensed under </a:t>
            </a:r>
            <a:r>
              <a:rPr lang="en-ZA" sz="900">
                <a:hlinkClick r:id="rId4" tooltip="https://creativecommons.org/licenses/by/3.0/"/>
              </a:rPr>
              <a:t>CC BY</a:t>
            </a:r>
            <a:endParaRPr lang="en-ZA" sz="900"/>
          </a:p>
        </p:txBody>
      </p:sp>
      <p:pic>
        <p:nvPicPr>
          <p:cNvPr id="2" name="Picture 1">
            <a:extLst>
              <a:ext uri="{FF2B5EF4-FFF2-40B4-BE49-F238E27FC236}">
                <a16:creationId xmlns:a16="http://schemas.microsoft.com/office/drawing/2014/main" id="{4BE63AD2-17C9-451A-933F-C43911315A7D}"/>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a:stretch/>
        </p:blipFill>
        <p:spPr>
          <a:xfrm>
            <a:off x="-990850" y="3249333"/>
            <a:ext cx="3886701" cy="3260306"/>
          </a:xfrm>
          <a:prstGeom prst="rect">
            <a:avLst/>
          </a:prstGeom>
        </p:spPr>
      </p:pic>
      <p:pic>
        <p:nvPicPr>
          <p:cNvPr id="6" name="Picture 5">
            <a:extLst>
              <a:ext uri="{FF2B5EF4-FFF2-40B4-BE49-F238E27FC236}">
                <a16:creationId xmlns:a16="http://schemas.microsoft.com/office/drawing/2014/main" id="{AB5EF367-8EE1-47F1-9FAC-3B325812C963}"/>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862458" y="17543"/>
            <a:ext cx="10738882" cy="5622323"/>
          </a:xfrm>
          <a:prstGeom prst="rect">
            <a:avLst/>
          </a:prstGeom>
        </p:spPr>
      </p:pic>
    </p:spTree>
    <p:extLst>
      <p:ext uri="{BB962C8B-B14F-4D97-AF65-F5344CB8AC3E}">
        <p14:creationId xmlns:p14="http://schemas.microsoft.com/office/powerpoint/2010/main" val="2009411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3000"/>
                                        <p:tgtEl>
                                          <p:spTgt spid="4"/>
                                        </p:tgtEl>
                                      </p:cBhvr>
                                    </p:animEffect>
                                    <p:anim calcmode="lin" valueType="num">
                                      <p:cBhvr>
                                        <p:cTn id="8" dur="3000" fill="hold"/>
                                        <p:tgtEl>
                                          <p:spTgt spid="4"/>
                                        </p:tgtEl>
                                        <p:attrNameLst>
                                          <p:attrName>ppt_x</p:attrName>
                                        </p:attrNameLst>
                                      </p:cBhvr>
                                      <p:tavLst>
                                        <p:tav tm="0">
                                          <p:val>
                                            <p:strVal val="#ppt_x"/>
                                          </p:val>
                                        </p:tav>
                                        <p:tav tm="100000">
                                          <p:val>
                                            <p:strVal val="#ppt_x"/>
                                          </p:val>
                                        </p:tav>
                                      </p:tavLst>
                                    </p:anim>
                                    <p:anim calcmode="lin" valueType="num">
                                      <p:cBhvr>
                                        <p:cTn id="9" dur="3000" fill="hold"/>
                                        <p:tgtEl>
                                          <p:spTgt spid="4"/>
                                        </p:tgtEl>
                                        <p:attrNameLst>
                                          <p:attrName>ppt_y</p:attrName>
                                        </p:attrNameLst>
                                      </p:cBhvr>
                                      <p:tavLst>
                                        <p:tav tm="0">
                                          <p:val>
                                            <p:strVal val="#ppt_y+.1"/>
                                          </p:val>
                                        </p:tav>
                                        <p:tav tm="100000">
                                          <p:val>
                                            <p:strVal val="#ppt_y"/>
                                          </p:val>
                                        </p:tav>
                                      </p:tavLst>
                                    </p:anim>
                                  </p:childTnLst>
                                  <p:subTnLst>
                                    <p:set>
                                      <p:cBhvr override="childStyle">
                                        <p:cTn dur="1" fill="hold" display="0" masterRel="nextClick" afterEffect="1"/>
                                        <p:tgtEl>
                                          <p:spTgt spid="4"/>
                                        </p:tgtEl>
                                        <p:attrNameLst>
                                          <p:attrName>style.visibility</p:attrName>
                                        </p:attrNameLst>
                                      </p:cBhvr>
                                      <p:to>
                                        <p:strVal val="hidden"/>
                                      </p:to>
                                    </p:set>
                                  </p:sub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3000"/>
                                        <p:tgtEl>
                                          <p:spTgt spid="6"/>
                                        </p:tgtEl>
                                      </p:cBhvr>
                                    </p:animEffect>
                                    <p:anim calcmode="lin" valueType="num">
                                      <p:cBhvr>
                                        <p:cTn id="15" dur="3000" fill="hold"/>
                                        <p:tgtEl>
                                          <p:spTgt spid="6"/>
                                        </p:tgtEl>
                                        <p:attrNameLst>
                                          <p:attrName>ppt_x</p:attrName>
                                        </p:attrNameLst>
                                      </p:cBhvr>
                                      <p:tavLst>
                                        <p:tav tm="0">
                                          <p:val>
                                            <p:strVal val="#ppt_x"/>
                                          </p:val>
                                        </p:tav>
                                        <p:tav tm="100000">
                                          <p:val>
                                            <p:strVal val="#ppt_x"/>
                                          </p:val>
                                        </p:tav>
                                      </p:tavLst>
                                    </p:anim>
                                    <p:anim calcmode="lin" valueType="num">
                                      <p:cBhvr>
                                        <p:cTn id="16" dur="3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hought Bubble: Cloud 3">
            <a:extLst>
              <a:ext uri="{FF2B5EF4-FFF2-40B4-BE49-F238E27FC236}">
                <a16:creationId xmlns:a16="http://schemas.microsoft.com/office/drawing/2014/main" id="{8FAE47BD-6363-409C-99B4-A001FEBDF829}"/>
              </a:ext>
            </a:extLst>
          </p:cNvPr>
          <p:cNvSpPr/>
          <p:nvPr/>
        </p:nvSpPr>
        <p:spPr>
          <a:xfrm>
            <a:off x="1876425" y="2219325"/>
            <a:ext cx="4152900" cy="2419350"/>
          </a:xfrm>
          <a:prstGeom prst="cloudCallout">
            <a:avLst>
              <a:gd name="adj1" fmla="val -53187"/>
              <a:gd name="adj2" fmla="val 56956"/>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ZA" dirty="0"/>
              <a:t>Team TS5 provided a </a:t>
            </a:r>
            <a:r>
              <a:rPr lang="en-ZA" dirty="0" err="1"/>
              <a:t>Wordcloud</a:t>
            </a:r>
            <a:r>
              <a:rPr lang="en-ZA" dirty="0"/>
              <a:t> for the Positive Tweet Sentiment</a:t>
            </a:r>
          </a:p>
        </p:txBody>
      </p:sp>
      <p:pic>
        <p:nvPicPr>
          <p:cNvPr id="8" name="Picture 7">
            <a:extLst>
              <a:ext uri="{FF2B5EF4-FFF2-40B4-BE49-F238E27FC236}">
                <a16:creationId xmlns:a16="http://schemas.microsoft.com/office/drawing/2014/main" id="{E0A257D8-3F35-47B1-B47A-044DE436F0E8}"/>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a:stretch/>
        </p:blipFill>
        <p:spPr>
          <a:xfrm>
            <a:off x="0" y="5250730"/>
            <a:ext cx="12256655" cy="1607269"/>
          </a:xfrm>
          <a:prstGeom prst="rect">
            <a:avLst/>
          </a:prstGeom>
        </p:spPr>
      </p:pic>
      <p:sp>
        <p:nvSpPr>
          <p:cNvPr id="9" name="TextBox 8">
            <a:extLst>
              <a:ext uri="{FF2B5EF4-FFF2-40B4-BE49-F238E27FC236}">
                <a16:creationId xmlns:a16="http://schemas.microsoft.com/office/drawing/2014/main" id="{7D50BC89-D425-4DC7-90A2-2770B5A084B0}"/>
              </a:ext>
            </a:extLst>
          </p:cNvPr>
          <p:cNvSpPr txBox="1"/>
          <p:nvPr/>
        </p:nvSpPr>
        <p:spPr>
          <a:xfrm>
            <a:off x="665566" y="8747558"/>
            <a:ext cx="8135357" cy="230832"/>
          </a:xfrm>
          <a:prstGeom prst="rect">
            <a:avLst/>
          </a:prstGeom>
          <a:noFill/>
        </p:spPr>
        <p:txBody>
          <a:bodyPr wrap="square" rtlCol="0">
            <a:spAutoFit/>
          </a:bodyPr>
          <a:lstStyle/>
          <a:p>
            <a:r>
              <a:rPr lang="en-ZA" sz="900">
                <a:hlinkClick r:id="rId3" tooltip="https://www.deviantart.com/annamae22/art/Grass-at-Park-1-Stock-Photo-PNG-0166-479867777"/>
              </a:rPr>
              <a:t>This Photo</a:t>
            </a:r>
            <a:r>
              <a:rPr lang="en-ZA" sz="900"/>
              <a:t> by Unknown Author is licensed under </a:t>
            </a:r>
            <a:r>
              <a:rPr lang="en-ZA" sz="900">
                <a:hlinkClick r:id="rId4" tooltip="https://creativecommons.org/licenses/by/3.0/"/>
              </a:rPr>
              <a:t>CC BY</a:t>
            </a:r>
            <a:endParaRPr lang="en-ZA" sz="900"/>
          </a:p>
        </p:txBody>
      </p:sp>
      <p:pic>
        <p:nvPicPr>
          <p:cNvPr id="7" name="Picture 6">
            <a:extLst>
              <a:ext uri="{FF2B5EF4-FFF2-40B4-BE49-F238E27FC236}">
                <a16:creationId xmlns:a16="http://schemas.microsoft.com/office/drawing/2014/main" id="{45EC3E43-2C05-4EA6-85C3-1BD32F047363}"/>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a:stretch/>
        </p:blipFill>
        <p:spPr>
          <a:xfrm>
            <a:off x="-658997" y="3617455"/>
            <a:ext cx="2975345" cy="2995611"/>
          </a:xfrm>
          <a:prstGeom prst="rect">
            <a:avLst/>
          </a:prstGeom>
        </p:spPr>
      </p:pic>
      <p:pic>
        <p:nvPicPr>
          <p:cNvPr id="6" name="Picture 5">
            <a:extLst>
              <a:ext uri="{FF2B5EF4-FFF2-40B4-BE49-F238E27FC236}">
                <a16:creationId xmlns:a16="http://schemas.microsoft.com/office/drawing/2014/main" id="{3AF3A8E9-7368-43EF-A126-3891572BD98D}"/>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1433614" y="0"/>
            <a:ext cx="10534650" cy="5591525"/>
          </a:xfrm>
          <a:prstGeom prst="rect">
            <a:avLst/>
          </a:prstGeom>
        </p:spPr>
      </p:pic>
    </p:spTree>
    <p:extLst>
      <p:ext uri="{BB962C8B-B14F-4D97-AF65-F5344CB8AC3E}">
        <p14:creationId xmlns:p14="http://schemas.microsoft.com/office/powerpoint/2010/main" val="3595803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900"/>
                                        <p:tgtEl>
                                          <p:spTgt spid="4"/>
                                        </p:tgtEl>
                                      </p:cBhvr>
                                    </p:animEffect>
                                    <p:anim calcmode="lin" valueType="num">
                                      <p:cBhvr>
                                        <p:cTn id="8" dur="1900" fill="hold"/>
                                        <p:tgtEl>
                                          <p:spTgt spid="4"/>
                                        </p:tgtEl>
                                        <p:attrNameLst>
                                          <p:attrName>ppt_x</p:attrName>
                                        </p:attrNameLst>
                                      </p:cBhvr>
                                      <p:tavLst>
                                        <p:tav tm="0">
                                          <p:val>
                                            <p:strVal val="#ppt_x"/>
                                          </p:val>
                                        </p:tav>
                                        <p:tav tm="100000">
                                          <p:val>
                                            <p:strVal val="#ppt_x"/>
                                          </p:val>
                                        </p:tav>
                                      </p:tavLst>
                                    </p:anim>
                                    <p:anim calcmode="lin" valueType="num">
                                      <p:cBhvr>
                                        <p:cTn id="9" dur="1900" fill="hold"/>
                                        <p:tgtEl>
                                          <p:spTgt spid="4"/>
                                        </p:tgtEl>
                                        <p:attrNameLst>
                                          <p:attrName>ppt_y</p:attrName>
                                        </p:attrNameLst>
                                      </p:cBhvr>
                                      <p:tavLst>
                                        <p:tav tm="0">
                                          <p:val>
                                            <p:strVal val="#ppt_y+.1"/>
                                          </p:val>
                                        </p:tav>
                                        <p:tav tm="100000">
                                          <p:val>
                                            <p:strVal val="#ppt_y"/>
                                          </p:val>
                                        </p:tav>
                                      </p:tavLst>
                                    </p:anim>
                                  </p:childTnLst>
                                  <p:subTnLst>
                                    <p:set>
                                      <p:cBhvr override="childStyle">
                                        <p:cTn dur="1" fill="hold" display="0" masterRel="nextClick" afterEffect="1"/>
                                        <p:tgtEl>
                                          <p:spTgt spid="4"/>
                                        </p:tgtEl>
                                        <p:attrNameLst>
                                          <p:attrName>style.visibility</p:attrName>
                                        </p:attrNameLst>
                                      </p:cBhvr>
                                      <p:to>
                                        <p:strVal val="hidden"/>
                                      </p:to>
                                    </p:set>
                                  </p:sub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2300"/>
                                        <p:tgtEl>
                                          <p:spTgt spid="6"/>
                                        </p:tgtEl>
                                      </p:cBhvr>
                                    </p:animEffect>
                                    <p:anim calcmode="lin" valueType="num">
                                      <p:cBhvr>
                                        <p:cTn id="15" dur="2300" fill="hold"/>
                                        <p:tgtEl>
                                          <p:spTgt spid="6"/>
                                        </p:tgtEl>
                                        <p:attrNameLst>
                                          <p:attrName>ppt_x</p:attrName>
                                        </p:attrNameLst>
                                      </p:cBhvr>
                                      <p:tavLst>
                                        <p:tav tm="0">
                                          <p:val>
                                            <p:strVal val="#ppt_x"/>
                                          </p:val>
                                        </p:tav>
                                        <p:tav tm="100000">
                                          <p:val>
                                            <p:strVal val="#ppt_x"/>
                                          </p:val>
                                        </p:tav>
                                      </p:tavLst>
                                    </p:anim>
                                    <p:anim calcmode="lin" valueType="num">
                                      <p:cBhvr>
                                        <p:cTn id="16" dur="23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hought Bubble: Cloud 3">
            <a:extLst>
              <a:ext uri="{FF2B5EF4-FFF2-40B4-BE49-F238E27FC236}">
                <a16:creationId xmlns:a16="http://schemas.microsoft.com/office/drawing/2014/main" id="{8FAE47BD-6363-409C-99B4-A001FEBDF829}"/>
              </a:ext>
            </a:extLst>
          </p:cNvPr>
          <p:cNvSpPr/>
          <p:nvPr/>
        </p:nvSpPr>
        <p:spPr>
          <a:xfrm>
            <a:off x="1769421" y="1475871"/>
            <a:ext cx="4152900" cy="2419350"/>
          </a:xfrm>
          <a:prstGeom prst="cloudCallout">
            <a:avLst>
              <a:gd name="adj1" fmla="val -53187"/>
              <a:gd name="adj2" fmla="val 56956"/>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ZA" dirty="0"/>
              <a:t>Team TS5 provided a </a:t>
            </a:r>
            <a:r>
              <a:rPr lang="en-ZA" dirty="0" err="1"/>
              <a:t>Wordcloud</a:t>
            </a:r>
            <a:r>
              <a:rPr lang="en-ZA" dirty="0"/>
              <a:t> for the Negative Tweet Sentiment</a:t>
            </a:r>
          </a:p>
        </p:txBody>
      </p:sp>
      <p:pic>
        <p:nvPicPr>
          <p:cNvPr id="8" name="Picture 7">
            <a:extLst>
              <a:ext uri="{FF2B5EF4-FFF2-40B4-BE49-F238E27FC236}">
                <a16:creationId xmlns:a16="http://schemas.microsoft.com/office/drawing/2014/main" id="{E0A257D8-3F35-47B1-B47A-044DE436F0E8}"/>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a:stretch/>
        </p:blipFill>
        <p:spPr>
          <a:xfrm>
            <a:off x="0" y="5250730"/>
            <a:ext cx="12256655" cy="1607269"/>
          </a:xfrm>
          <a:prstGeom prst="rect">
            <a:avLst/>
          </a:prstGeom>
        </p:spPr>
      </p:pic>
      <p:sp>
        <p:nvSpPr>
          <p:cNvPr id="9" name="TextBox 8">
            <a:extLst>
              <a:ext uri="{FF2B5EF4-FFF2-40B4-BE49-F238E27FC236}">
                <a16:creationId xmlns:a16="http://schemas.microsoft.com/office/drawing/2014/main" id="{7D50BC89-D425-4DC7-90A2-2770B5A084B0}"/>
              </a:ext>
            </a:extLst>
          </p:cNvPr>
          <p:cNvSpPr txBox="1"/>
          <p:nvPr/>
        </p:nvSpPr>
        <p:spPr>
          <a:xfrm>
            <a:off x="665566" y="8747558"/>
            <a:ext cx="8135357" cy="230832"/>
          </a:xfrm>
          <a:prstGeom prst="rect">
            <a:avLst/>
          </a:prstGeom>
          <a:noFill/>
        </p:spPr>
        <p:txBody>
          <a:bodyPr wrap="square" rtlCol="0">
            <a:spAutoFit/>
          </a:bodyPr>
          <a:lstStyle/>
          <a:p>
            <a:r>
              <a:rPr lang="en-ZA" sz="900">
                <a:hlinkClick r:id="rId3" tooltip="https://www.deviantart.com/annamae22/art/Grass-at-Park-1-Stock-Photo-PNG-0166-479867777"/>
              </a:rPr>
              <a:t>This Photo</a:t>
            </a:r>
            <a:r>
              <a:rPr lang="en-ZA" sz="900"/>
              <a:t> by Unknown Author is licensed under </a:t>
            </a:r>
            <a:r>
              <a:rPr lang="en-ZA" sz="900">
                <a:hlinkClick r:id="rId4" tooltip="https://creativecommons.org/licenses/by/3.0/"/>
              </a:rPr>
              <a:t>CC BY</a:t>
            </a:r>
            <a:endParaRPr lang="en-ZA" sz="900"/>
          </a:p>
        </p:txBody>
      </p:sp>
      <p:pic>
        <p:nvPicPr>
          <p:cNvPr id="7" name="Picture 6">
            <a:extLst>
              <a:ext uri="{FF2B5EF4-FFF2-40B4-BE49-F238E27FC236}">
                <a16:creationId xmlns:a16="http://schemas.microsoft.com/office/drawing/2014/main" id="{45EC3E43-2C05-4EA6-85C3-1BD32F047363}"/>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a:stretch/>
        </p:blipFill>
        <p:spPr>
          <a:xfrm>
            <a:off x="-658997" y="3617455"/>
            <a:ext cx="2975345" cy="2995611"/>
          </a:xfrm>
          <a:prstGeom prst="rect">
            <a:avLst/>
          </a:prstGeom>
        </p:spPr>
      </p:pic>
      <p:pic>
        <p:nvPicPr>
          <p:cNvPr id="6" name="Picture 5">
            <a:extLst>
              <a:ext uri="{FF2B5EF4-FFF2-40B4-BE49-F238E27FC236}">
                <a16:creationId xmlns:a16="http://schemas.microsoft.com/office/drawing/2014/main" id="{3AF3A8E9-7368-43EF-A126-3891572BD98D}"/>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1521164" y="0"/>
            <a:ext cx="10534650" cy="5191828"/>
          </a:xfrm>
          <a:prstGeom prst="rect">
            <a:avLst/>
          </a:prstGeom>
        </p:spPr>
      </p:pic>
    </p:spTree>
    <p:extLst>
      <p:ext uri="{BB962C8B-B14F-4D97-AF65-F5344CB8AC3E}">
        <p14:creationId xmlns:p14="http://schemas.microsoft.com/office/powerpoint/2010/main" val="1609680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900"/>
                                        <p:tgtEl>
                                          <p:spTgt spid="4"/>
                                        </p:tgtEl>
                                      </p:cBhvr>
                                    </p:animEffect>
                                    <p:anim calcmode="lin" valueType="num">
                                      <p:cBhvr>
                                        <p:cTn id="8" dur="1900" fill="hold"/>
                                        <p:tgtEl>
                                          <p:spTgt spid="4"/>
                                        </p:tgtEl>
                                        <p:attrNameLst>
                                          <p:attrName>ppt_x</p:attrName>
                                        </p:attrNameLst>
                                      </p:cBhvr>
                                      <p:tavLst>
                                        <p:tav tm="0">
                                          <p:val>
                                            <p:strVal val="#ppt_x"/>
                                          </p:val>
                                        </p:tav>
                                        <p:tav tm="100000">
                                          <p:val>
                                            <p:strVal val="#ppt_x"/>
                                          </p:val>
                                        </p:tav>
                                      </p:tavLst>
                                    </p:anim>
                                    <p:anim calcmode="lin" valueType="num">
                                      <p:cBhvr>
                                        <p:cTn id="9" dur="1900" fill="hold"/>
                                        <p:tgtEl>
                                          <p:spTgt spid="4"/>
                                        </p:tgtEl>
                                        <p:attrNameLst>
                                          <p:attrName>ppt_y</p:attrName>
                                        </p:attrNameLst>
                                      </p:cBhvr>
                                      <p:tavLst>
                                        <p:tav tm="0">
                                          <p:val>
                                            <p:strVal val="#ppt_y+.1"/>
                                          </p:val>
                                        </p:tav>
                                        <p:tav tm="100000">
                                          <p:val>
                                            <p:strVal val="#ppt_y"/>
                                          </p:val>
                                        </p:tav>
                                      </p:tavLst>
                                    </p:anim>
                                  </p:childTnLst>
                                  <p:subTnLst>
                                    <p:set>
                                      <p:cBhvr override="childStyle">
                                        <p:cTn dur="1" fill="hold" display="0" masterRel="nextClick" afterEffect="1"/>
                                        <p:tgtEl>
                                          <p:spTgt spid="4"/>
                                        </p:tgtEl>
                                        <p:attrNameLst>
                                          <p:attrName>style.visibility</p:attrName>
                                        </p:attrNameLst>
                                      </p:cBhvr>
                                      <p:to>
                                        <p:strVal val="hidden"/>
                                      </p:to>
                                    </p:set>
                                  </p:sub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2300"/>
                                        <p:tgtEl>
                                          <p:spTgt spid="6"/>
                                        </p:tgtEl>
                                      </p:cBhvr>
                                    </p:animEffect>
                                    <p:anim calcmode="lin" valueType="num">
                                      <p:cBhvr>
                                        <p:cTn id="15" dur="2300" fill="hold"/>
                                        <p:tgtEl>
                                          <p:spTgt spid="6"/>
                                        </p:tgtEl>
                                        <p:attrNameLst>
                                          <p:attrName>ppt_x</p:attrName>
                                        </p:attrNameLst>
                                      </p:cBhvr>
                                      <p:tavLst>
                                        <p:tav tm="0">
                                          <p:val>
                                            <p:strVal val="#ppt_x"/>
                                          </p:val>
                                        </p:tav>
                                        <p:tav tm="100000">
                                          <p:val>
                                            <p:strVal val="#ppt_x"/>
                                          </p:val>
                                        </p:tav>
                                      </p:tavLst>
                                    </p:anim>
                                    <p:anim calcmode="lin" valueType="num">
                                      <p:cBhvr>
                                        <p:cTn id="16" dur="23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hought Bubble: Cloud 3">
            <a:extLst>
              <a:ext uri="{FF2B5EF4-FFF2-40B4-BE49-F238E27FC236}">
                <a16:creationId xmlns:a16="http://schemas.microsoft.com/office/drawing/2014/main" id="{8FAE47BD-6363-409C-99B4-A001FEBDF829}"/>
              </a:ext>
            </a:extLst>
          </p:cNvPr>
          <p:cNvSpPr/>
          <p:nvPr/>
        </p:nvSpPr>
        <p:spPr>
          <a:xfrm>
            <a:off x="1769421" y="1475871"/>
            <a:ext cx="4152900" cy="2419350"/>
          </a:xfrm>
          <a:prstGeom prst="cloudCallout">
            <a:avLst>
              <a:gd name="adj1" fmla="val -53187"/>
              <a:gd name="adj2" fmla="val 56956"/>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ZA" dirty="0"/>
              <a:t>Team TS5 provided a </a:t>
            </a:r>
            <a:r>
              <a:rPr lang="en-ZA" dirty="0" err="1"/>
              <a:t>Wordcloud</a:t>
            </a:r>
            <a:r>
              <a:rPr lang="en-ZA" dirty="0"/>
              <a:t> for the Negative Tweet Sentiment</a:t>
            </a:r>
          </a:p>
        </p:txBody>
      </p:sp>
      <p:pic>
        <p:nvPicPr>
          <p:cNvPr id="8" name="Picture 7">
            <a:extLst>
              <a:ext uri="{FF2B5EF4-FFF2-40B4-BE49-F238E27FC236}">
                <a16:creationId xmlns:a16="http://schemas.microsoft.com/office/drawing/2014/main" id="{E0A257D8-3F35-47B1-B47A-044DE436F0E8}"/>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a:stretch/>
        </p:blipFill>
        <p:spPr>
          <a:xfrm>
            <a:off x="0" y="5250730"/>
            <a:ext cx="12256655" cy="1607269"/>
          </a:xfrm>
          <a:prstGeom prst="rect">
            <a:avLst/>
          </a:prstGeom>
        </p:spPr>
      </p:pic>
      <p:sp>
        <p:nvSpPr>
          <p:cNvPr id="9" name="TextBox 8">
            <a:extLst>
              <a:ext uri="{FF2B5EF4-FFF2-40B4-BE49-F238E27FC236}">
                <a16:creationId xmlns:a16="http://schemas.microsoft.com/office/drawing/2014/main" id="{7D50BC89-D425-4DC7-90A2-2770B5A084B0}"/>
              </a:ext>
            </a:extLst>
          </p:cNvPr>
          <p:cNvSpPr txBox="1"/>
          <p:nvPr/>
        </p:nvSpPr>
        <p:spPr>
          <a:xfrm>
            <a:off x="665566" y="8747558"/>
            <a:ext cx="8135357" cy="230832"/>
          </a:xfrm>
          <a:prstGeom prst="rect">
            <a:avLst/>
          </a:prstGeom>
          <a:noFill/>
        </p:spPr>
        <p:txBody>
          <a:bodyPr wrap="square" rtlCol="0">
            <a:spAutoFit/>
          </a:bodyPr>
          <a:lstStyle/>
          <a:p>
            <a:r>
              <a:rPr lang="en-ZA" sz="900">
                <a:hlinkClick r:id="rId3" tooltip="https://www.deviantart.com/annamae22/art/Grass-at-Park-1-Stock-Photo-PNG-0166-479867777"/>
              </a:rPr>
              <a:t>This Photo</a:t>
            </a:r>
            <a:r>
              <a:rPr lang="en-ZA" sz="900"/>
              <a:t> by Unknown Author is licensed under </a:t>
            </a:r>
            <a:r>
              <a:rPr lang="en-ZA" sz="900">
                <a:hlinkClick r:id="rId4" tooltip="https://creativecommons.org/licenses/by/3.0/"/>
              </a:rPr>
              <a:t>CC BY</a:t>
            </a:r>
            <a:endParaRPr lang="en-ZA" sz="900"/>
          </a:p>
        </p:txBody>
      </p:sp>
      <p:pic>
        <p:nvPicPr>
          <p:cNvPr id="7" name="Picture 6">
            <a:extLst>
              <a:ext uri="{FF2B5EF4-FFF2-40B4-BE49-F238E27FC236}">
                <a16:creationId xmlns:a16="http://schemas.microsoft.com/office/drawing/2014/main" id="{45EC3E43-2C05-4EA6-85C3-1BD32F047363}"/>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a:stretch/>
        </p:blipFill>
        <p:spPr>
          <a:xfrm>
            <a:off x="-658997" y="3617455"/>
            <a:ext cx="2975345" cy="2995611"/>
          </a:xfrm>
          <a:prstGeom prst="rect">
            <a:avLst/>
          </a:prstGeom>
        </p:spPr>
      </p:pic>
      <p:pic>
        <p:nvPicPr>
          <p:cNvPr id="6" name="Picture 5">
            <a:extLst>
              <a:ext uri="{FF2B5EF4-FFF2-40B4-BE49-F238E27FC236}">
                <a16:creationId xmlns:a16="http://schemas.microsoft.com/office/drawing/2014/main" id="{3AF3A8E9-7368-43EF-A126-3891572BD98D}"/>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1521164" y="0"/>
            <a:ext cx="10534649" cy="5191828"/>
          </a:xfrm>
          <a:prstGeom prst="rect">
            <a:avLst/>
          </a:prstGeom>
        </p:spPr>
      </p:pic>
    </p:spTree>
    <p:extLst>
      <p:ext uri="{BB962C8B-B14F-4D97-AF65-F5344CB8AC3E}">
        <p14:creationId xmlns:p14="http://schemas.microsoft.com/office/powerpoint/2010/main" val="160484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900"/>
                                        <p:tgtEl>
                                          <p:spTgt spid="4"/>
                                        </p:tgtEl>
                                      </p:cBhvr>
                                    </p:animEffect>
                                    <p:anim calcmode="lin" valueType="num">
                                      <p:cBhvr>
                                        <p:cTn id="8" dur="1900" fill="hold"/>
                                        <p:tgtEl>
                                          <p:spTgt spid="4"/>
                                        </p:tgtEl>
                                        <p:attrNameLst>
                                          <p:attrName>ppt_x</p:attrName>
                                        </p:attrNameLst>
                                      </p:cBhvr>
                                      <p:tavLst>
                                        <p:tav tm="0">
                                          <p:val>
                                            <p:strVal val="#ppt_x"/>
                                          </p:val>
                                        </p:tav>
                                        <p:tav tm="100000">
                                          <p:val>
                                            <p:strVal val="#ppt_x"/>
                                          </p:val>
                                        </p:tav>
                                      </p:tavLst>
                                    </p:anim>
                                    <p:anim calcmode="lin" valueType="num">
                                      <p:cBhvr>
                                        <p:cTn id="9" dur="1900" fill="hold"/>
                                        <p:tgtEl>
                                          <p:spTgt spid="4"/>
                                        </p:tgtEl>
                                        <p:attrNameLst>
                                          <p:attrName>ppt_y</p:attrName>
                                        </p:attrNameLst>
                                      </p:cBhvr>
                                      <p:tavLst>
                                        <p:tav tm="0">
                                          <p:val>
                                            <p:strVal val="#ppt_y+.1"/>
                                          </p:val>
                                        </p:tav>
                                        <p:tav tm="100000">
                                          <p:val>
                                            <p:strVal val="#ppt_y"/>
                                          </p:val>
                                        </p:tav>
                                      </p:tavLst>
                                    </p:anim>
                                  </p:childTnLst>
                                  <p:subTnLst>
                                    <p:set>
                                      <p:cBhvr override="childStyle">
                                        <p:cTn dur="1" fill="hold" display="0" masterRel="nextClick" afterEffect="1"/>
                                        <p:tgtEl>
                                          <p:spTgt spid="4"/>
                                        </p:tgtEl>
                                        <p:attrNameLst>
                                          <p:attrName>style.visibility</p:attrName>
                                        </p:attrNameLst>
                                      </p:cBhvr>
                                      <p:to>
                                        <p:strVal val="hidden"/>
                                      </p:to>
                                    </p:set>
                                  </p:sub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2300"/>
                                        <p:tgtEl>
                                          <p:spTgt spid="6"/>
                                        </p:tgtEl>
                                      </p:cBhvr>
                                    </p:animEffect>
                                    <p:anim calcmode="lin" valueType="num">
                                      <p:cBhvr>
                                        <p:cTn id="15" dur="2300" fill="hold"/>
                                        <p:tgtEl>
                                          <p:spTgt spid="6"/>
                                        </p:tgtEl>
                                        <p:attrNameLst>
                                          <p:attrName>ppt_x</p:attrName>
                                        </p:attrNameLst>
                                      </p:cBhvr>
                                      <p:tavLst>
                                        <p:tav tm="0">
                                          <p:val>
                                            <p:strVal val="#ppt_x"/>
                                          </p:val>
                                        </p:tav>
                                        <p:tav tm="100000">
                                          <p:val>
                                            <p:strVal val="#ppt_x"/>
                                          </p:val>
                                        </p:tav>
                                      </p:tavLst>
                                    </p:anim>
                                    <p:anim calcmode="lin" valueType="num">
                                      <p:cBhvr>
                                        <p:cTn id="16" dur="23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hought Bubble: Cloud 3">
            <a:extLst>
              <a:ext uri="{FF2B5EF4-FFF2-40B4-BE49-F238E27FC236}">
                <a16:creationId xmlns:a16="http://schemas.microsoft.com/office/drawing/2014/main" id="{8FAE47BD-6363-409C-99B4-A001FEBDF829}"/>
              </a:ext>
            </a:extLst>
          </p:cNvPr>
          <p:cNvSpPr/>
          <p:nvPr/>
        </p:nvSpPr>
        <p:spPr>
          <a:xfrm>
            <a:off x="1769421" y="1475871"/>
            <a:ext cx="4152900" cy="2419350"/>
          </a:xfrm>
          <a:prstGeom prst="cloudCallout">
            <a:avLst>
              <a:gd name="adj1" fmla="val -53187"/>
              <a:gd name="adj2" fmla="val 56956"/>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ZA" dirty="0"/>
              <a:t>Team TS5 provided a </a:t>
            </a:r>
            <a:r>
              <a:rPr lang="en-ZA" dirty="0" err="1"/>
              <a:t>Wordcloud</a:t>
            </a:r>
            <a:r>
              <a:rPr lang="en-ZA" dirty="0"/>
              <a:t> for the Negative Tweet Sentiment</a:t>
            </a:r>
          </a:p>
        </p:txBody>
      </p:sp>
      <p:pic>
        <p:nvPicPr>
          <p:cNvPr id="8" name="Picture 7">
            <a:extLst>
              <a:ext uri="{FF2B5EF4-FFF2-40B4-BE49-F238E27FC236}">
                <a16:creationId xmlns:a16="http://schemas.microsoft.com/office/drawing/2014/main" id="{E0A257D8-3F35-47B1-B47A-044DE436F0E8}"/>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a:stretch/>
        </p:blipFill>
        <p:spPr>
          <a:xfrm>
            <a:off x="0" y="5250730"/>
            <a:ext cx="12256655" cy="1607269"/>
          </a:xfrm>
          <a:prstGeom prst="rect">
            <a:avLst/>
          </a:prstGeom>
        </p:spPr>
      </p:pic>
      <p:sp>
        <p:nvSpPr>
          <p:cNvPr id="9" name="TextBox 8">
            <a:extLst>
              <a:ext uri="{FF2B5EF4-FFF2-40B4-BE49-F238E27FC236}">
                <a16:creationId xmlns:a16="http://schemas.microsoft.com/office/drawing/2014/main" id="{7D50BC89-D425-4DC7-90A2-2770B5A084B0}"/>
              </a:ext>
            </a:extLst>
          </p:cNvPr>
          <p:cNvSpPr txBox="1"/>
          <p:nvPr/>
        </p:nvSpPr>
        <p:spPr>
          <a:xfrm>
            <a:off x="665566" y="8747558"/>
            <a:ext cx="8135357" cy="230832"/>
          </a:xfrm>
          <a:prstGeom prst="rect">
            <a:avLst/>
          </a:prstGeom>
          <a:noFill/>
        </p:spPr>
        <p:txBody>
          <a:bodyPr wrap="square" rtlCol="0">
            <a:spAutoFit/>
          </a:bodyPr>
          <a:lstStyle/>
          <a:p>
            <a:r>
              <a:rPr lang="en-ZA" sz="900">
                <a:hlinkClick r:id="rId3" tooltip="https://www.deviantart.com/annamae22/art/Grass-at-Park-1-Stock-Photo-PNG-0166-479867777"/>
              </a:rPr>
              <a:t>This Photo</a:t>
            </a:r>
            <a:r>
              <a:rPr lang="en-ZA" sz="900"/>
              <a:t> by Unknown Author is licensed under </a:t>
            </a:r>
            <a:r>
              <a:rPr lang="en-ZA" sz="900">
                <a:hlinkClick r:id="rId4" tooltip="https://creativecommons.org/licenses/by/3.0/"/>
              </a:rPr>
              <a:t>CC BY</a:t>
            </a:r>
            <a:endParaRPr lang="en-ZA" sz="900"/>
          </a:p>
        </p:txBody>
      </p:sp>
      <p:pic>
        <p:nvPicPr>
          <p:cNvPr id="7" name="Picture 6">
            <a:extLst>
              <a:ext uri="{FF2B5EF4-FFF2-40B4-BE49-F238E27FC236}">
                <a16:creationId xmlns:a16="http://schemas.microsoft.com/office/drawing/2014/main" id="{45EC3E43-2C05-4EA6-85C3-1BD32F047363}"/>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a:stretch/>
        </p:blipFill>
        <p:spPr>
          <a:xfrm>
            <a:off x="-658997" y="3617455"/>
            <a:ext cx="2975345" cy="2995611"/>
          </a:xfrm>
          <a:prstGeom prst="rect">
            <a:avLst/>
          </a:prstGeom>
        </p:spPr>
      </p:pic>
      <p:pic>
        <p:nvPicPr>
          <p:cNvPr id="6" name="Picture 5">
            <a:extLst>
              <a:ext uri="{FF2B5EF4-FFF2-40B4-BE49-F238E27FC236}">
                <a16:creationId xmlns:a16="http://schemas.microsoft.com/office/drawing/2014/main" id="{3AF3A8E9-7368-43EF-A126-3891572BD98D}"/>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1521164" y="0"/>
            <a:ext cx="10534649" cy="5191828"/>
          </a:xfrm>
          <a:prstGeom prst="rect">
            <a:avLst/>
          </a:prstGeom>
        </p:spPr>
      </p:pic>
    </p:spTree>
    <p:extLst>
      <p:ext uri="{BB962C8B-B14F-4D97-AF65-F5344CB8AC3E}">
        <p14:creationId xmlns:p14="http://schemas.microsoft.com/office/powerpoint/2010/main" val="4100519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900"/>
                                        <p:tgtEl>
                                          <p:spTgt spid="4"/>
                                        </p:tgtEl>
                                      </p:cBhvr>
                                    </p:animEffect>
                                    <p:anim calcmode="lin" valueType="num">
                                      <p:cBhvr>
                                        <p:cTn id="8" dur="1900" fill="hold"/>
                                        <p:tgtEl>
                                          <p:spTgt spid="4"/>
                                        </p:tgtEl>
                                        <p:attrNameLst>
                                          <p:attrName>ppt_x</p:attrName>
                                        </p:attrNameLst>
                                      </p:cBhvr>
                                      <p:tavLst>
                                        <p:tav tm="0">
                                          <p:val>
                                            <p:strVal val="#ppt_x"/>
                                          </p:val>
                                        </p:tav>
                                        <p:tav tm="100000">
                                          <p:val>
                                            <p:strVal val="#ppt_x"/>
                                          </p:val>
                                        </p:tav>
                                      </p:tavLst>
                                    </p:anim>
                                    <p:anim calcmode="lin" valueType="num">
                                      <p:cBhvr>
                                        <p:cTn id="9" dur="1900" fill="hold"/>
                                        <p:tgtEl>
                                          <p:spTgt spid="4"/>
                                        </p:tgtEl>
                                        <p:attrNameLst>
                                          <p:attrName>ppt_y</p:attrName>
                                        </p:attrNameLst>
                                      </p:cBhvr>
                                      <p:tavLst>
                                        <p:tav tm="0">
                                          <p:val>
                                            <p:strVal val="#ppt_y+.1"/>
                                          </p:val>
                                        </p:tav>
                                        <p:tav tm="100000">
                                          <p:val>
                                            <p:strVal val="#ppt_y"/>
                                          </p:val>
                                        </p:tav>
                                      </p:tavLst>
                                    </p:anim>
                                  </p:childTnLst>
                                  <p:subTnLst>
                                    <p:set>
                                      <p:cBhvr override="childStyle">
                                        <p:cTn dur="1" fill="hold" display="0" masterRel="nextClick" afterEffect="1"/>
                                        <p:tgtEl>
                                          <p:spTgt spid="4"/>
                                        </p:tgtEl>
                                        <p:attrNameLst>
                                          <p:attrName>style.visibility</p:attrName>
                                        </p:attrNameLst>
                                      </p:cBhvr>
                                      <p:to>
                                        <p:strVal val="hidden"/>
                                      </p:to>
                                    </p:set>
                                  </p:sub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2300"/>
                                        <p:tgtEl>
                                          <p:spTgt spid="6"/>
                                        </p:tgtEl>
                                      </p:cBhvr>
                                    </p:animEffect>
                                    <p:anim calcmode="lin" valueType="num">
                                      <p:cBhvr>
                                        <p:cTn id="15" dur="2300" fill="hold"/>
                                        <p:tgtEl>
                                          <p:spTgt spid="6"/>
                                        </p:tgtEl>
                                        <p:attrNameLst>
                                          <p:attrName>ppt_x</p:attrName>
                                        </p:attrNameLst>
                                      </p:cBhvr>
                                      <p:tavLst>
                                        <p:tav tm="0">
                                          <p:val>
                                            <p:strVal val="#ppt_x"/>
                                          </p:val>
                                        </p:tav>
                                        <p:tav tm="100000">
                                          <p:val>
                                            <p:strVal val="#ppt_x"/>
                                          </p:val>
                                        </p:tav>
                                      </p:tavLst>
                                    </p:anim>
                                    <p:anim calcmode="lin" valueType="num">
                                      <p:cBhvr>
                                        <p:cTn id="16" dur="23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hought Bubble: Cloud 3">
            <a:extLst>
              <a:ext uri="{FF2B5EF4-FFF2-40B4-BE49-F238E27FC236}">
                <a16:creationId xmlns:a16="http://schemas.microsoft.com/office/drawing/2014/main" id="{1BB26869-5318-40D6-B9C1-13E9CE6F9AD4}"/>
              </a:ext>
            </a:extLst>
          </p:cNvPr>
          <p:cNvSpPr/>
          <p:nvPr/>
        </p:nvSpPr>
        <p:spPr>
          <a:xfrm>
            <a:off x="1876425" y="2046517"/>
            <a:ext cx="4029075" cy="2295525"/>
          </a:xfrm>
          <a:prstGeom prst="cloudCallout">
            <a:avLst>
              <a:gd name="adj1" fmla="val -50148"/>
              <a:gd name="adj2" fmla="val 60010"/>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ZA" dirty="0"/>
              <a:t>Average Length of tweet sentiment</a:t>
            </a:r>
          </a:p>
        </p:txBody>
      </p:sp>
      <p:pic>
        <p:nvPicPr>
          <p:cNvPr id="8" name="Picture 7">
            <a:extLst>
              <a:ext uri="{FF2B5EF4-FFF2-40B4-BE49-F238E27FC236}">
                <a16:creationId xmlns:a16="http://schemas.microsoft.com/office/drawing/2014/main" id="{E56506A2-7ED1-4618-86DC-413DD75F8BA1}"/>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a:stretch/>
        </p:blipFill>
        <p:spPr>
          <a:xfrm>
            <a:off x="0" y="5250730"/>
            <a:ext cx="12256655" cy="1607269"/>
          </a:xfrm>
          <a:prstGeom prst="rect">
            <a:avLst/>
          </a:prstGeom>
        </p:spPr>
      </p:pic>
      <p:sp>
        <p:nvSpPr>
          <p:cNvPr id="9" name="TextBox 8">
            <a:extLst>
              <a:ext uri="{FF2B5EF4-FFF2-40B4-BE49-F238E27FC236}">
                <a16:creationId xmlns:a16="http://schemas.microsoft.com/office/drawing/2014/main" id="{75999908-557D-45C7-9318-80FF2D504526}"/>
              </a:ext>
            </a:extLst>
          </p:cNvPr>
          <p:cNvSpPr txBox="1"/>
          <p:nvPr/>
        </p:nvSpPr>
        <p:spPr>
          <a:xfrm>
            <a:off x="665566" y="8747558"/>
            <a:ext cx="8135357" cy="230832"/>
          </a:xfrm>
          <a:prstGeom prst="rect">
            <a:avLst/>
          </a:prstGeom>
          <a:noFill/>
        </p:spPr>
        <p:txBody>
          <a:bodyPr wrap="square" rtlCol="0">
            <a:spAutoFit/>
          </a:bodyPr>
          <a:lstStyle/>
          <a:p>
            <a:r>
              <a:rPr lang="en-ZA" sz="900">
                <a:hlinkClick r:id="rId3" tooltip="https://www.deviantart.com/annamae22/art/Grass-at-Park-1-Stock-Photo-PNG-0166-479867777"/>
              </a:rPr>
              <a:t>This Photo</a:t>
            </a:r>
            <a:r>
              <a:rPr lang="en-ZA" sz="900"/>
              <a:t> by Unknown Author is licensed under </a:t>
            </a:r>
            <a:r>
              <a:rPr lang="en-ZA" sz="900">
                <a:hlinkClick r:id="rId4" tooltip="https://creativecommons.org/licenses/by/3.0/"/>
              </a:rPr>
              <a:t>CC BY</a:t>
            </a:r>
            <a:endParaRPr lang="en-ZA" sz="900"/>
          </a:p>
        </p:txBody>
      </p:sp>
      <p:pic>
        <p:nvPicPr>
          <p:cNvPr id="7" name="Picture 6">
            <a:extLst>
              <a:ext uri="{FF2B5EF4-FFF2-40B4-BE49-F238E27FC236}">
                <a16:creationId xmlns:a16="http://schemas.microsoft.com/office/drawing/2014/main" id="{88506279-CEB1-40DB-9650-F48B23894960}"/>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a:stretch/>
        </p:blipFill>
        <p:spPr>
          <a:xfrm>
            <a:off x="-611127" y="3509561"/>
            <a:ext cx="2975345" cy="2995611"/>
          </a:xfrm>
          <a:prstGeom prst="rect">
            <a:avLst/>
          </a:prstGeom>
        </p:spPr>
      </p:pic>
      <p:pic>
        <p:nvPicPr>
          <p:cNvPr id="6" name="Picture 5">
            <a:extLst>
              <a:ext uri="{FF2B5EF4-FFF2-40B4-BE49-F238E27FC236}">
                <a16:creationId xmlns:a16="http://schemas.microsoft.com/office/drawing/2014/main" id="{864B768B-24ED-432A-B3F0-C36EA0EDF56E}"/>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1146997" y="684518"/>
            <a:ext cx="9962660" cy="5369846"/>
          </a:xfrm>
          <a:prstGeom prst="rect">
            <a:avLst/>
          </a:prstGeom>
        </p:spPr>
      </p:pic>
    </p:spTree>
    <p:extLst>
      <p:ext uri="{BB962C8B-B14F-4D97-AF65-F5344CB8AC3E}">
        <p14:creationId xmlns:p14="http://schemas.microsoft.com/office/powerpoint/2010/main" val="3203392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900"/>
                                        <p:tgtEl>
                                          <p:spTgt spid="4"/>
                                        </p:tgtEl>
                                      </p:cBhvr>
                                    </p:animEffect>
                                    <p:anim calcmode="lin" valueType="num">
                                      <p:cBhvr>
                                        <p:cTn id="8" dur="1900" fill="hold"/>
                                        <p:tgtEl>
                                          <p:spTgt spid="4"/>
                                        </p:tgtEl>
                                        <p:attrNameLst>
                                          <p:attrName>ppt_x</p:attrName>
                                        </p:attrNameLst>
                                      </p:cBhvr>
                                      <p:tavLst>
                                        <p:tav tm="0">
                                          <p:val>
                                            <p:strVal val="#ppt_x"/>
                                          </p:val>
                                        </p:tav>
                                        <p:tav tm="100000">
                                          <p:val>
                                            <p:strVal val="#ppt_x"/>
                                          </p:val>
                                        </p:tav>
                                      </p:tavLst>
                                    </p:anim>
                                    <p:anim calcmode="lin" valueType="num">
                                      <p:cBhvr>
                                        <p:cTn id="9" dur="1900" fill="hold"/>
                                        <p:tgtEl>
                                          <p:spTgt spid="4"/>
                                        </p:tgtEl>
                                        <p:attrNameLst>
                                          <p:attrName>ppt_y</p:attrName>
                                        </p:attrNameLst>
                                      </p:cBhvr>
                                      <p:tavLst>
                                        <p:tav tm="0">
                                          <p:val>
                                            <p:strVal val="#ppt_y+.1"/>
                                          </p:val>
                                        </p:tav>
                                        <p:tav tm="100000">
                                          <p:val>
                                            <p:strVal val="#ppt_y"/>
                                          </p:val>
                                        </p:tav>
                                      </p:tavLst>
                                    </p:anim>
                                  </p:childTnLst>
                                  <p:subTnLst>
                                    <p:set>
                                      <p:cBhvr override="childStyle">
                                        <p:cTn dur="1" fill="hold" display="0" masterRel="nextClick" afterEffect="1"/>
                                        <p:tgtEl>
                                          <p:spTgt spid="4"/>
                                        </p:tgtEl>
                                        <p:attrNameLst>
                                          <p:attrName>style.visibility</p:attrName>
                                        </p:attrNameLst>
                                      </p:cBhvr>
                                      <p:to>
                                        <p:strVal val="hidden"/>
                                      </p:to>
                                    </p:set>
                                  </p:sub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anim calcmode="lin" valueType="num">
                                      <p:cBhvr>
                                        <p:cTn id="15" dur="1000" fill="hold"/>
                                        <p:tgtEl>
                                          <p:spTgt spid="6"/>
                                        </p:tgtEl>
                                        <p:attrNameLst>
                                          <p:attrName>ppt_x</p:attrName>
                                        </p:attrNameLst>
                                      </p:cBhvr>
                                      <p:tavLst>
                                        <p:tav tm="0">
                                          <p:val>
                                            <p:strVal val="#ppt_x"/>
                                          </p:val>
                                        </p:tav>
                                        <p:tav tm="100000">
                                          <p:val>
                                            <p:strVal val="#ppt_x"/>
                                          </p:val>
                                        </p:tav>
                                      </p:tavLst>
                                    </p:anim>
                                    <p:anim calcmode="lin" valueType="num">
                                      <p:cBhvr>
                                        <p:cTn id="1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hought Bubble: Cloud 3">
            <a:extLst>
              <a:ext uri="{FF2B5EF4-FFF2-40B4-BE49-F238E27FC236}">
                <a16:creationId xmlns:a16="http://schemas.microsoft.com/office/drawing/2014/main" id="{44ED0E30-67FC-4BAE-9C34-480E2A352FBB}"/>
              </a:ext>
            </a:extLst>
          </p:cNvPr>
          <p:cNvSpPr/>
          <p:nvPr/>
        </p:nvSpPr>
        <p:spPr>
          <a:xfrm>
            <a:off x="2085974" y="2228850"/>
            <a:ext cx="3810000" cy="2190750"/>
          </a:xfrm>
          <a:prstGeom prst="cloudCallout">
            <a:avLst>
              <a:gd name="adj1" fmla="val -58333"/>
              <a:gd name="adj2" fmla="val 61630"/>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ZA" dirty="0"/>
              <a:t>Here are our Models</a:t>
            </a:r>
          </a:p>
        </p:txBody>
      </p:sp>
      <p:pic>
        <p:nvPicPr>
          <p:cNvPr id="8" name="Picture 7">
            <a:extLst>
              <a:ext uri="{FF2B5EF4-FFF2-40B4-BE49-F238E27FC236}">
                <a16:creationId xmlns:a16="http://schemas.microsoft.com/office/drawing/2014/main" id="{88E3D983-C378-464B-982A-606854CF095D}"/>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a:stretch/>
        </p:blipFill>
        <p:spPr>
          <a:xfrm>
            <a:off x="0" y="5250730"/>
            <a:ext cx="12256655" cy="1607269"/>
          </a:xfrm>
          <a:prstGeom prst="rect">
            <a:avLst/>
          </a:prstGeom>
        </p:spPr>
      </p:pic>
      <p:sp>
        <p:nvSpPr>
          <p:cNvPr id="9" name="TextBox 8">
            <a:extLst>
              <a:ext uri="{FF2B5EF4-FFF2-40B4-BE49-F238E27FC236}">
                <a16:creationId xmlns:a16="http://schemas.microsoft.com/office/drawing/2014/main" id="{1B87E214-4C19-49EE-81EE-2DCC515B5192}"/>
              </a:ext>
            </a:extLst>
          </p:cNvPr>
          <p:cNvSpPr txBox="1"/>
          <p:nvPr/>
        </p:nvSpPr>
        <p:spPr>
          <a:xfrm>
            <a:off x="665566" y="8747558"/>
            <a:ext cx="8135357" cy="230832"/>
          </a:xfrm>
          <a:prstGeom prst="rect">
            <a:avLst/>
          </a:prstGeom>
          <a:noFill/>
        </p:spPr>
        <p:txBody>
          <a:bodyPr wrap="square" rtlCol="0">
            <a:spAutoFit/>
          </a:bodyPr>
          <a:lstStyle/>
          <a:p>
            <a:r>
              <a:rPr lang="en-ZA" sz="900">
                <a:hlinkClick r:id="rId3" tooltip="https://www.deviantart.com/annamae22/art/Grass-at-Park-1-Stock-Photo-PNG-0166-479867777"/>
              </a:rPr>
              <a:t>This Photo</a:t>
            </a:r>
            <a:r>
              <a:rPr lang="en-ZA" sz="900"/>
              <a:t> by Unknown Author is licensed under </a:t>
            </a:r>
            <a:r>
              <a:rPr lang="en-ZA" sz="900">
                <a:hlinkClick r:id="rId4" tooltip="https://creativecommons.org/licenses/by/3.0/"/>
              </a:rPr>
              <a:t>CC BY</a:t>
            </a:r>
            <a:endParaRPr lang="en-ZA" sz="900"/>
          </a:p>
        </p:txBody>
      </p:sp>
      <p:pic>
        <p:nvPicPr>
          <p:cNvPr id="2" name="Picture 1">
            <a:extLst>
              <a:ext uri="{FF2B5EF4-FFF2-40B4-BE49-F238E27FC236}">
                <a16:creationId xmlns:a16="http://schemas.microsoft.com/office/drawing/2014/main" id="{46EFCBD2-133C-4C04-83C4-4D1248090D17}"/>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a:stretch/>
        </p:blipFill>
        <p:spPr>
          <a:xfrm>
            <a:off x="-281069" y="4570306"/>
            <a:ext cx="2085974" cy="2085974"/>
          </a:xfrm>
          <a:prstGeom prst="rect">
            <a:avLst/>
          </a:prstGeom>
        </p:spPr>
      </p:pic>
      <p:pic>
        <p:nvPicPr>
          <p:cNvPr id="7" name="Picture 6">
            <a:extLst>
              <a:ext uri="{FF2B5EF4-FFF2-40B4-BE49-F238E27FC236}">
                <a16:creationId xmlns:a16="http://schemas.microsoft.com/office/drawing/2014/main" id="{B46722C0-57E9-49B0-9D63-CCC5325C3F31}"/>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6423840" y="0"/>
            <a:ext cx="4040280" cy="5485819"/>
          </a:xfrm>
          <a:prstGeom prst="rect">
            <a:avLst/>
          </a:prstGeom>
        </p:spPr>
      </p:pic>
      <p:pic>
        <p:nvPicPr>
          <p:cNvPr id="6" name="Picture 5" descr="Table&#10;&#10;Description automatically generated">
            <a:extLst>
              <a:ext uri="{FF2B5EF4-FFF2-40B4-BE49-F238E27FC236}">
                <a16:creationId xmlns:a16="http://schemas.microsoft.com/office/drawing/2014/main" id="{717ACE29-E922-44BF-89AF-98A4EEF28C0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234504" y="0"/>
            <a:ext cx="4116679" cy="5338721"/>
          </a:xfrm>
          <a:prstGeom prst="rect">
            <a:avLst/>
          </a:prstGeom>
        </p:spPr>
      </p:pic>
    </p:spTree>
    <p:extLst>
      <p:ext uri="{BB962C8B-B14F-4D97-AF65-F5344CB8AC3E}">
        <p14:creationId xmlns:p14="http://schemas.microsoft.com/office/powerpoint/2010/main" val="2114108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800"/>
                                        <p:tgtEl>
                                          <p:spTgt spid="4"/>
                                        </p:tgtEl>
                                      </p:cBhvr>
                                    </p:animEffect>
                                    <p:anim calcmode="lin" valueType="num">
                                      <p:cBhvr>
                                        <p:cTn id="8" dur="1800" fill="hold"/>
                                        <p:tgtEl>
                                          <p:spTgt spid="4"/>
                                        </p:tgtEl>
                                        <p:attrNameLst>
                                          <p:attrName>ppt_x</p:attrName>
                                        </p:attrNameLst>
                                      </p:cBhvr>
                                      <p:tavLst>
                                        <p:tav tm="0">
                                          <p:val>
                                            <p:strVal val="#ppt_x"/>
                                          </p:val>
                                        </p:tav>
                                        <p:tav tm="100000">
                                          <p:val>
                                            <p:strVal val="#ppt_x"/>
                                          </p:val>
                                        </p:tav>
                                      </p:tavLst>
                                    </p:anim>
                                    <p:anim calcmode="lin" valueType="num">
                                      <p:cBhvr>
                                        <p:cTn id="9" dur="1800" fill="hold"/>
                                        <p:tgtEl>
                                          <p:spTgt spid="4"/>
                                        </p:tgtEl>
                                        <p:attrNameLst>
                                          <p:attrName>ppt_y</p:attrName>
                                        </p:attrNameLst>
                                      </p:cBhvr>
                                      <p:tavLst>
                                        <p:tav tm="0">
                                          <p:val>
                                            <p:strVal val="#ppt_y+.1"/>
                                          </p:val>
                                        </p:tav>
                                        <p:tav tm="100000">
                                          <p:val>
                                            <p:strVal val="#ppt_y"/>
                                          </p:val>
                                        </p:tav>
                                      </p:tavLst>
                                    </p:anim>
                                  </p:childTnLst>
                                  <p:subTnLst>
                                    <p:set>
                                      <p:cBhvr override="childStyle">
                                        <p:cTn dur="1" fill="hold" display="0" masterRel="nextClick" afterEffect="1"/>
                                        <p:tgtEl>
                                          <p:spTgt spid="4"/>
                                        </p:tgtEl>
                                        <p:attrNameLst>
                                          <p:attrName>style.visibility</p:attrName>
                                        </p:attrNameLst>
                                      </p:cBhvr>
                                      <p:to>
                                        <p:strVal val="hidden"/>
                                      </p:to>
                                    </p:set>
                                  </p:sub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700"/>
                                        <p:tgtEl>
                                          <p:spTgt spid="6"/>
                                        </p:tgtEl>
                                      </p:cBhvr>
                                    </p:animEffect>
                                    <p:anim calcmode="lin" valueType="num">
                                      <p:cBhvr>
                                        <p:cTn id="15" dur="1700" fill="hold"/>
                                        <p:tgtEl>
                                          <p:spTgt spid="6"/>
                                        </p:tgtEl>
                                        <p:attrNameLst>
                                          <p:attrName>ppt_x</p:attrName>
                                        </p:attrNameLst>
                                      </p:cBhvr>
                                      <p:tavLst>
                                        <p:tav tm="0">
                                          <p:val>
                                            <p:strVal val="#ppt_x"/>
                                          </p:val>
                                        </p:tav>
                                        <p:tav tm="100000">
                                          <p:val>
                                            <p:strVal val="#ppt_x"/>
                                          </p:val>
                                        </p:tav>
                                      </p:tavLst>
                                    </p:anim>
                                    <p:anim calcmode="lin" valueType="num">
                                      <p:cBhvr>
                                        <p:cTn id="16" dur="17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1900"/>
                                        <p:tgtEl>
                                          <p:spTgt spid="7"/>
                                        </p:tgtEl>
                                      </p:cBhvr>
                                    </p:animEffect>
                                    <p:anim calcmode="lin" valueType="num">
                                      <p:cBhvr>
                                        <p:cTn id="22" dur="1900" fill="hold"/>
                                        <p:tgtEl>
                                          <p:spTgt spid="7"/>
                                        </p:tgtEl>
                                        <p:attrNameLst>
                                          <p:attrName>ppt_x</p:attrName>
                                        </p:attrNameLst>
                                      </p:cBhvr>
                                      <p:tavLst>
                                        <p:tav tm="0">
                                          <p:val>
                                            <p:strVal val="#ppt_x"/>
                                          </p:val>
                                        </p:tav>
                                        <p:tav tm="100000">
                                          <p:val>
                                            <p:strVal val="#ppt_x"/>
                                          </p:val>
                                        </p:tav>
                                      </p:tavLst>
                                    </p:anim>
                                    <p:anim calcmode="lin" valueType="num">
                                      <p:cBhvr>
                                        <p:cTn id="23" dur="19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hought Bubble: Cloud 3">
            <a:extLst>
              <a:ext uri="{FF2B5EF4-FFF2-40B4-BE49-F238E27FC236}">
                <a16:creationId xmlns:a16="http://schemas.microsoft.com/office/drawing/2014/main" id="{E89C0B3B-BAD9-4D4F-BADE-A354D80682FB}"/>
              </a:ext>
            </a:extLst>
          </p:cNvPr>
          <p:cNvSpPr/>
          <p:nvPr/>
        </p:nvSpPr>
        <p:spPr>
          <a:xfrm>
            <a:off x="2037847" y="1608974"/>
            <a:ext cx="3200400" cy="2447925"/>
          </a:xfrm>
          <a:prstGeom prst="cloudCallout">
            <a:avLst>
              <a:gd name="adj1" fmla="val -62500"/>
              <a:gd name="adj2" fmla="val 51216"/>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ZA" dirty="0"/>
              <a:t>There are many other models they tested out , lets summarize them in this table</a:t>
            </a:r>
          </a:p>
        </p:txBody>
      </p:sp>
      <p:pic>
        <p:nvPicPr>
          <p:cNvPr id="6" name="Picture 5">
            <a:extLst>
              <a:ext uri="{FF2B5EF4-FFF2-40B4-BE49-F238E27FC236}">
                <a16:creationId xmlns:a16="http://schemas.microsoft.com/office/drawing/2014/main" id="{96828736-B597-482C-81B3-514862082B0B}"/>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a:stretch/>
        </p:blipFill>
        <p:spPr>
          <a:xfrm>
            <a:off x="0" y="5250730"/>
            <a:ext cx="12256655" cy="1607269"/>
          </a:xfrm>
          <a:prstGeom prst="rect">
            <a:avLst/>
          </a:prstGeom>
        </p:spPr>
      </p:pic>
      <p:sp>
        <p:nvSpPr>
          <p:cNvPr id="7" name="TextBox 6">
            <a:extLst>
              <a:ext uri="{FF2B5EF4-FFF2-40B4-BE49-F238E27FC236}">
                <a16:creationId xmlns:a16="http://schemas.microsoft.com/office/drawing/2014/main" id="{7B02FFCB-1F50-45CC-9C8A-29C85BB6E734}"/>
              </a:ext>
            </a:extLst>
          </p:cNvPr>
          <p:cNvSpPr txBox="1"/>
          <p:nvPr/>
        </p:nvSpPr>
        <p:spPr>
          <a:xfrm>
            <a:off x="665566" y="8747558"/>
            <a:ext cx="8135357" cy="230832"/>
          </a:xfrm>
          <a:prstGeom prst="rect">
            <a:avLst/>
          </a:prstGeom>
          <a:noFill/>
        </p:spPr>
        <p:txBody>
          <a:bodyPr wrap="square" rtlCol="0">
            <a:spAutoFit/>
          </a:bodyPr>
          <a:lstStyle/>
          <a:p>
            <a:r>
              <a:rPr lang="en-ZA" sz="900">
                <a:hlinkClick r:id="rId3" tooltip="https://www.deviantart.com/annamae22/art/Grass-at-Park-1-Stock-Photo-PNG-0166-479867777"/>
              </a:rPr>
              <a:t>This Photo</a:t>
            </a:r>
            <a:r>
              <a:rPr lang="en-ZA" sz="900"/>
              <a:t> by Unknown Author is licensed under </a:t>
            </a:r>
            <a:r>
              <a:rPr lang="en-ZA" sz="900">
                <a:hlinkClick r:id="rId4" tooltip="https://creativecommons.org/licenses/by/3.0/"/>
              </a:rPr>
              <a:t>CC BY</a:t>
            </a:r>
            <a:endParaRPr lang="en-ZA" sz="900"/>
          </a:p>
        </p:txBody>
      </p:sp>
      <p:pic>
        <p:nvPicPr>
          <p:cNvPr id="5" name="Picture 4">
            <a:extLst>
              <a:ext uri="{FF2B5EF4-FFF2-40B4-BE49-F238E27FC236}">
                <a16:creationId xmlns:a16="http://schemas.microsoft.com/office/drawing/2014/main" id="{3DAEF4DB-95A7-4598-BC96-70AF531DA6ED}"/>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a:stretch/>
        </p:blipFill>
        <p:spPr>
          <a:xfrm>
            <a:off x="-641219" y="3500440"/>
            <a:ext cx="2975345" cy="2995611"/>
          </a:xfrm>
          <a:prstGeom prst="rect">
            <a:avLst/>
          </a:prstGeom>
        </p:spPr>
      </p:pic>
      <p:pic>
        <p:nvPicPr>
          <p:cNvPr id="8" name="Picture 7">
            <a:extLst>
              <a:ext uri="{FF2B5EF4-FFF2-40B4-BE49-F238E27FC236}">
                <a16:creationId xmlns:a16="http://schemas.microsoft.com/office/drawing/2014/main" id="{CADB5FBC-2D57-403F-835B-E4AF520AC600}"/>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1446013" y="30426"/>
            <a:ext cx="10668165" cy="5792928"/>
          </a:xfrm>
          <a:prstGeom prst="rect">
            <a:avLst/>
          </a:prstGeom>
        </p:spPr>
      </p:pic>
    </p:spTree>
    <p:extLst>
      <p:ext uri="{BB962C8B-B14F-4D97-AF65-F5344CB8AC3E}">
        <p14:creationId xmlns:p14="http://schemas.microsoft.com/office/powerpoint/2010/main" val="1799274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3500"/>
                                        <p:tgtEl>
                                          <p:spTgt spid="8"/>
                                        </p:tgtEl>
                                      </p:cBhvr>
                                    </p:animEffect>
                                    <p:anim calcmode="lin" valueType="num">
                                      <p:cBhvr>
                                        <p:cTn id="15" dur="3500" fill="hold"/>
                                        <p:tgtEl>
                                          <p:spTgt spid="8"/>
                                        </p:tgtEl>
                                        <p:attrNameLst>
                                          <p:attrName>ppt_x</p:attrName>
                                        </p:attrNameLst>
                                      </p:cBhvr>
                                      <p:tavLst>
                                        <p:tav tm="0">
                                          <p:val>
                                            <p:strVal val="#ppt_x"/>
                                          </p:val>
                                        </p:tav>
                                        <p:tav tm="100000">
                                          <p:val>
                                            <p:strVal val="#ppt_x"/>
                                          </p:val>
                                        </p:tav>
                                      </p:tavLst>
                                    </p:anim>
                                    <p:anim calcmode="lin" valueType="num">
                                      <p:cBhvr>
                                        <p:cTn id="16" dur="35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6142B51A-0585-4637-9974-912FE30F757F}"/>
              </a:ext>
            </a:extLst>
          </p:cNvPr>
          <p:cNvGrpSpPr/>
          <p:nvPr/>
        </p:nvGrpSpPr>
        <p:grpSpPr>
          <a:xfrm>
            <a:off x="326823" y="425096"/>
            <a:ext cx="2261986" cy="1884753"/>
            <a:chOff x="1322926" y="1086367"/>
            <a:chExt cx="3522955" cy="3009529"/>
          </a:xfrm>
        </p:grpSpPr>
        <p:sp>
          <p:nvSpPr>
            <p:cNvPr id="3" name="Oval 2">
              <a:extLst>
                <a:ext uri="{FF2B5EF4-FFF2-40B4-BE49-F238E27FC236}">
                  <a16:creationId xmlns:a16="http://schemas.microsoft.com/office/drawing/2014/main" id="{6A695573-E2B6-485B-9A54-6C3797FE8722}"/>
                </a:ext>
              </a:extLst>
            </p:cNvPr>
            <p:cNvSpPr/>
            <p:nvPr/>
          </p:nvSpPr>
          <p:spPr>
            <a:xfrm>
              <a:off x="1322928" y="1086367"/>
              <a:ext cx="3522953" cy="3009529"/>
            </a:xfrm>
            <a:prstGeom prst="ellipse">
              <a:avLst/>
            </a:prstGeom>
            <a:solidFill>
              <a:srgbClr val="0693BE"/>
            </a:solidFill>
            <a:ln>
              <a:solidFill>
                <a:schemeClr val="accent1">
                  <a:lumMod val="60000"/>
                  <a:lumOff val="4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ZA" dirty="0"/>
            </a:p>
          </p:txBody>
        </p:sp>
        <p:sp>
          <p:nvSpPr>
            <p:cNvPr id="4" name="TextBox 3">
              <a:extLst>
                <a:ext uri="{FF2B5EF4-FFF2-40B4-BE49-F238E27FC236}">
                  <a16:creationId xmlns:a16="http://schemas.microsoft.com/office/drawing/2014/main" id="{FE977646-2283-47A1-A6C5-45632126639E}"/>
                </a:ext>
              </a:extLst>
            </p:cNvPr>
            <p:cNvSpPr txBox="1"/>
            <p:nvPr/>
          </p:nvSpPr>
          <p:spPr>
            <a:xfrm>
              <a:off x="1322926" y="2006358"/>
              <a:ext cx="3522955" cy="584775"/>
            </a:xfrm>
            <a:prstGeom prst="rect">
              <a:avLst/>
            </a:prstGeom>
            <a:noFill/>
          </p:spPr>
          <p:txBody>
            <a:bodyPr wrap="square" rtlCol="0">
              <a:spAutoFit/>
            </a:bodyPr>
            <a:lstStyle/>
            <a:p>
              <a:pPr algn="ctr"/>
              <a:r>
                <a:rPr lang="en-ZA" sz="3200" dirty="0">
                  <a:solidFill>
                    <a:schemeClr val="bg1"/>
                  </a:solidFill>
                </a:rPr>
                <a:t>Introduction</a:t>
              </a:r>
            </a:p>
          </p:txBody>
        </p:sp>
      </p:grpSp>
      <p:sp>
        <p:nvSpPr>
          <p:cNvPr id="6" name="Rectangle: Rounded Corners 5">
            <a:extLst>
              <a:ext uri="{FF2B5EF4-FFF2-40B4-BE49-F238E27FC236}">
                <a16:creationId xmlns:a16="http://schemas.microsoft.com/office/drawing/2014/main" id="{3F2A2C52-DAF2-45E5-9F41-4C69EF95F245}"/>
              </a:ext>
            </a:extLst>
          </p:cNvPr>
          <p:cNvSpPr/>
          <p:nvPr/>
        </p:nvSpPr>
        <p:spPr>
          <a:xfrm>
            <a:off x="3170904" y="1066799"/>
            <a:ext cx="8229600" cy="1582994"/>
          </a:xfrm>
          <a:prstGeom prst="roundRect">
            <a:avLst/>
          </a:prstGeom>
          <a:solidFill>
            <a:srgbClr val="0693BE"/>
          </a:solidFill>
          <a:ln/>
          <a:effectLst>
            <a:innerShdw blurRad="114300">
              <a:prstClr val="black"/>
            </a:inn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Team TS5 has been tasked with a Classification problem hosted within  a Kaggle class on classifying tweets according to climate sentiments</a:t>
            </a:r>
          </a:p>
        </p:txBody>
      </p:sp>
      <p:sp>
        <p:nvSpPr>
          <p:cNvPr id="7" name="Rectangle: Rounded Corners 6">
            <a:extLst>
              <a:ext uri="{FF2B5EF4-FFF2-40B4-BE49-F238E27FC236}">
                <a16:creationId xmlns:a16="http://schemas.microsoft.com/office/drawing/2014/main" id="{56DF7CF7-079E-4073-843D-68D9A0413C8D}"/>
              </a:ext>
            </a:extLst>
          </p:cNvPr>
          <p:cNvSpPr/>
          <p:nvPr/>
        </p:nvSpPr>
        <p:spPr>
          <a:xfrm>
            <a:off x="3170904" y="2831690"/>
            <a:ext cx="8229600" cy="1582994"/>
          </a:xfrm>
          <a:prstGeom prst="roundRect">
            <a:avLst/>
          </a:prstGeom>
          <a:solidFill>
            <a:srgbClr val="0693BE"/>
          </a:solidFill>
          <a:ln/>
          <a:effectLst>
            <a:innerShdw blurRad="114300">
              <a:prstClr val="black"/>
            </a:inn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Machine Learning is a powerful Technique within the field of data science and it can be described in 3 fields , Supervised Learning , Un-supervised Learning and Re-Enforcement Learning but for the purpose of this challenge we shall apply the techniques of Supervised Learning more specifically on Classification</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6297CF78-B761-43D5-8577-13BE160B5EDE}"/>
                  </a:ext>
                </a:extLst>
              </p:cNvPr>
              <p:cNvSpPr txBox="1"/>
              <p:nvPr/>
            </p:nvSpPr>
            <p:spPr>
              <a:xfrm>
                <a:off x="4619028" y="5669534"/>
                <a:ext cx="5480833" cy="87139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unc>
                        <m:funcPr>
                          <m:ctrlPr>
                            <a:rPr lang="pt-BR" sz="2400" i="1" smtClean="0">
                              <a:latin typeface="Cambria Math" panose="02040503050406030204" pitchFamily="18" charset="0"/>
                            </a:rPr>
                          </m:ctrlPr>
                        </m:funcPr>
                        <m:fName>
                          <m:r>
                            <a:rPr lang="pt-BR" sz="2400" b="0" i="1" smtClean="0">
                              <a:latin typeface="Cambria Math" panose="02040503050406030204" pitchFamily="18" charset="0"/>
                            </a:rPr>
                            <m:t>𝑙𝑜𝑔</m:t>
                          </m:r>
                        </m:fName>
                        <m:e>
                          <m:r>
                            <a:rPr lang="en-US" sz="2400" b="0" i="1" smtClean="0">
                              <a:latin typeface="Cambria Math" panose="02040503050406030204" pitchFamily="18" charset="0"/>
                            </a:rPr>
                            <m:t>( </m:t>
                          </m:r>
                          <m:f>
                            <m:fPr>
                              <m:ctrlPr>
                                <a:rPr lang="en-US" sz="2400" i="1" smtClean="0">
                                  <a:latin typeface="Cambria Math" panose="02040503050406030204" pitchFamily="18" charset="0"/>
                                </a:rPr>
                              </m:ctrlPr>
                            </m:fPr>
                            <m:num>
                              <m:r>
                                <a:rPr lang="en-US" sz="2400" b="0" i="1" smtClean="0">
                                  <a:latin typeface="Cambria Math" panose="02040503050406030204" pitchFamily="18" charset="0"/>
                                </a:rPr>
                                <m:t>𝑝</m:t>
                              </m:r>
                              <m:d>
                                <m:dPr>
                                  <m:ctrlPr>
                                    <a:rPr lang="en-US" sz="2400" i="1" smtClean="0">
                                      <a:latin typeface="Cambria Math" panose="02040503050406030204" pitchFamily="18" charset="0"/>
                                    </a:rPr>
                                  </m:ctrlPr>
                                </m:dPr>
                                <m:e>
                                  <m:r>
                                    <a:rPr lang="en-US" sz="2400" b="0" i="1" smtClean="0">
                                      <a:latin typeface="Cambria Math" panose="02040503050406030204" pitchFamily="18" charset="0"/>
                                    </a:rPr>
                                    <m:t>𝑥</m:t>
                                  </m:r>
                                </m:e>
                              </m:d>
                            </m:num>
                            <m:den>
                              <m:r>
                                <a:rPr lang="en-US" sz="2400" b="0" i="1" smtClean="0">
                                  <a:latin typeface="Cambria Math" panose="02040503050406030204" pitchFamily="18" charset="0"/>
                                </a:rPr>
                                <m:t>1−</m:t>
                              </m:r>
                              <m:r>
                                <a:rPr lang="en-US" sz="2400" b="0" i="1" smtClean="0">
                                  <a:latin typeface="Cambria Math" panose="02040503050406030204" pitchFamily="18" charset="0"/>
                                </a:rPr>
                                <m:t>𝑝</m:t>
                              </m:r>
                              <m:d>
                                <m:dPr>
                                  <m:ctrlPr>
                                    <a:rPr lang="en-US" sz="2400" i="1" smtClean="0">
                                      <a:latin typeface="Cambria Math" panose="02040503050406030204" pitchFamily="18" charset="0"/>
                                    </a:rPr>
                                  </m:ctrlPr>
                                </m:dPr>
                                <m:e>
                                  <m:r>
                                    <a:rPr lang="en-US" sz="2400" b="0" i="1" smtClean="0">
                                      <a:latin typeface="Cambria Math" panose="02040503050406030204" pitchFamily="18" charset="0"/>
                                    </a:rPr>
                                    <m:t>𝑥</m:t>
                                  </m:r>
                                </m:e>
                              </m:d>
                            </m:den>
                          </m:f>
                          <m:r>
                            <a:rPr lang="en-US" sz="2400" b="0" i="1" smtClean="0">
                              <a:latin typeface="Cambria Math" panose="02040503050406030204" pitchFamily="18" charset="0"/>
                            </a:rPr>
                            <m:t> )</m:t>
                          </m:r>
                        </m:e>
                      </m:func>
                      <m:r>
                        <a:rPr lang="pt-BR" sz="2400" b="0" i="1" smtClean="0">
                          <a:latin typeface="Cambria Math" panose="02040503050406030204" pitchFamily="18" charset="0"/>
                        </a:rPr>
                        <m:t>=</m:t>
                      </m:r>
                      <m:sSub>
                        <m:sSubPr>
                          <m:ctrlPr>
                            <a:rPr lang="pt-BR" sz="2400" i="1" smtClean="0">
                              <a:latin typeface="Cambria Math" panose="02040503050406030204" pitchFamily="18" charset="0"/>
                              <a:ea typeface="Cambria Math" panose="02040503050406030204" pitchFamily="18" charset="0"/>
                            </a:rPr>
                          </m:ctrlPr>
                        </m:sSubPr>
                        <m:e>
                          <m:r>
                            <a:rPr lang="pt-BR" sz="2400" b="0" i="1">
                              <a:latin typeface="Cambria Math" panose="02040503050406030204" pitchFamily="18" charset="0"/>
                              <a:ea typeface="Cambria Math" panose="02040503050406030204" pitchFamily="18" charset="0"/>
                            </a:rPr>
                            <m:t>𝛽</m:t>
                          </m:r>
                        </m:e>
                        <m:sub>
                          <m:r>
                            <a:rPr lang="en-US" sz="2400" b="0" i="1" smtClean="0">
                              <a:latin typeface="Cambria Math" panose="02040503050406030204" pitchFamily="18" charset="0"/>
                              <a:ea typeface="Cambria Math" panose="02040503050406030204" pitchFamily="18" charset="0"/>
                            </a:rPr>
                            <m:t>0</m:t>
                          </m:r>
                        </m:sub>
                      </m:sSub>
                      <m:r>
                        <a:rPr lang="en-US" sz="2400" b="0" i="1" smtClean="0">
                          <a:latin typeface="Cambria Math" panose="02040503050406030204" pitchFamily="18" charset="0"/>
                          <a:ea typeface="Cambria Math" panose="02040503050406030204" pitchFamily="18" charset="0"/>
                        </a:rPr>
                        <m:t>+</m:t>
                      </m:r>
                      <m:sSub>
                        <m:sSubPr>
                          <m:ctrlPr>
                            <a:rPr lang="pt-BR" sz="2400" i="1">
                              <a:latin typeface="Cambria Math" panose="02040503050406030204" pitchFamily="18" charset="0"/>
                              <a:ea typeface="Cambria Math" panose="02040503050406030204" pitchFamily="18" charset="0"/>
                            </a:rPr>
                          </m:ctrlPr>
                        </m:sSubPr>
                        <m:e>
                          <m:r>
                            <a:rPr lang="pt-BR" sz="2400" b="0" i="1">
                              <a:latin typeface="Cambria Math" panose="02040503050406030204" pitchFamily="18" charset="0"/>
                              <a:ea typeface="Cambria Math" panose="02040503050406030204" pitchFamily="18" charset="0"/>
                            </a:rPr>
                            <m:t>𝛽</m:t>
                          </m:r>
                        </m:e>
                        <m:sub>
                          <m:r>
                            <a:rPr lang="en-US" sz="2400" b="0" i="1" smtClean="0">
                              <a:latin typeface="Cambria Math" panose="02040503050406030204" pitchFamily="18" charset="0"/>
                              <a:ea typeface="Cambria Math" panose="02040503050406030204" pitchFamily="18" charset="0"/>
                            </a:rPr>
                            <m:t>1</m:t>
                          </m:r>
                        </m:sub>
                      </m:sSub>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𝑥</m:t>
                      </m:r>
                      <m:r>
                        <a:rPr lang="en-US" sz="2400" b="0" i="1" smtClean="0">
                          <a:latin typeface="Cambria Math" panose="02040503050406030204" pitchFamily="18" charset="0"/>
                          <a:ea typeface="Cambria Math" panose="02040503050406030204" pitchFamily="18" charset="0"/>
                        </a:rPr>
                        <m:t>)</m:t>
                      </m:r>
                    </m:oMath>
                  </m:oMathPara>
                </a14:m>
                <a:br>
                  <a:rPr lang="en-ZA" sz="1400" i="1" dirty="0"/>
                </a:br>
                <a:endParaRPr lang="en-ZA" sz="1400" i="1" dirty="0"/>
              </a:p>
            </p:txBody>
          </p:sp>
        </mc:Choice>
        <mc:Fallback xmlns="">
          <p:sp>
            <p:nvSpPr>
              <p:cNvPr id="8" name="TextBox 7">
                <a:extLst>
                  <a:ext uri="{FF2B5EF4-FFF2-40B4-BE49-F238E27FC236}">
                    <a16:creationId xmlns:a16="http://schemas.microsoft.com/office/drawing/2014/main" id="{6297CF78-B761-43D5-8577-13BE160B5EDE}"/>
                  </a:ext>
                </a:extLst>
              </p:cNvPr>
              <p:cNvSpPr txBox="1">
                <a:spLocks noRot="1" noChangeAspect="1" noMove="1" noResize="1" noEditPoints="1" noAdjustHandles="1" noChangeArrowheads="1" noChangeShapeType="1" noTextEdit="1"/>
              </p:cNvSpPr>
              <p:nvPr/>
            </p:nvSpPr>
            <p:spPr>
              <a:xfrm>
                <a:off x="4619028" y="5669534"/>
                <a:ext cx="5480833" cy="871392"/>
              </a:xfrm>
              <a:prstGeom prst="rect">
                <a:avLst/>
              </a:prstGeom>
              <a:blipFill>
                <a:blip r:embed="rId2"/>
                <a:stretch>
                  <a:fillRect/>
                </a:stretch>
              </a:blipFill>
            </p:spPr>
            <p:txBody>
              <a:bodyPr/>
              <a:lstStyle/>
              <a:p>
                <a:r>
                  <a:rPr lang="en-ZA">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7172B8DF-35D5-4F90-B1E9-69D2FB6CD585}"/>
                  </a:ext>
                </a:extLst>
              </p:cNvPr>
              <p:cNvSpPr txBox="1"/>
              <p:nvPr/>
            </p:nvSpPr>
            <p:spPr>
              <a:xfrm>
                <a:off x="4326193" y="4596581"/>
                <a:ext cx="6066504" cy="1200329"/>
              </a:xfrm>
              <a:prstGeom prst="rect">
                <a:avLst/>
              </a:prstGeom>
              <a:noFill/>
            </p:spPr>
            <p:txBody>
              <a:bodyPr wrap="square" rtlCol="0">
                <a:spAutoFit/>
              </a:bodyPr>
              <a:lstStyle/>
              <a:p>
                <a:r>
                  <a:rPr lang="en-ZA" dirty="0"/>
                  <a:t>Using the basic idea of a Simple equation of a straight line we can manipulate the sigmoid Logistic regression function </a:t>
                </a:r>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e>
                    </m:d>
                  </m:oMath>
                </a14:m>
                <a:r>
                  <a:rPr lang="en-ZA" dirty="0"/>
                  <a:t>  to be similar to the linear equation on the right-hand side</a:t>
                </a:r>
                <a:r>
                  <a:rPr lang="en-ZA" dirty="0">
                    <a:solidFill>
                      <a:srgbClr val="000000"/>
                    </a:solidFill>
                    <a:latin typeface="STIXMathJax_Normal-italic"/>
                  </a:rPr>
                  <a:t> as follows.</a:t>
                </a:r>
                <a:endParaRPr lang="en-ZA" dirty="0"/>
              </a:p>
            </p:txBody>
          </p:sp>
        </mc:Choice>
        <mc:Fallback xmlns="">
          <p:sp>
            <p:nvSpPr>
              <p:cNvPr id="9" name="TextBox 8">
                <a:extLst>
                  <a:ext uri="{FF2B5EF4-FFF2-40B4-BE49-F238E27FC236}">
                    <a16:creationId xmlns:a16="http://schemas.microsoft.com/office/drawing/2014/main" id="{7172B8DF-35D5-4F90-B1E9-69D2FB6CD585}"/>
                  </a:ext>
                </a:extLst>
              </p:cNvPr>
              <p:cNvSpPr txBox="1">
                <a:spLocks noRot="1" noChangeAspect="1" noMove="1" noResize="1" noEditPoints="1" noAdjustHandles="1" noChangeArrowheads="1" noChangeShapeType="1" noTextEdit="1"/>
              </p:cNvSpPr>
              <p:nvPr/>
            </p:nvSpPr>
            <p:spPr>
              <a:xfrm>
                <a:off x="4326193" y="4596581"/>
                <a:ext cx="6066504" cy="1200329"/>
              </a:xfrm>
              <a:prstGeom prst="rect">
                <a:avLst/>
              </a:prstGeom>
              <a:blipFill>
                <a:blip r:embed="rId3"/>
                <a:stretch>
                  <a:fillRect l="-905" t="-2538" b="-7107"/>
                </a:stretch>
              </a:blipFill>
            </p:spPr>
            <p:txBody>
              <a:bodyPr/>
              <a:lstStyle/>
              <a:p>
                <a:r>
                  <a:rPr lang="en-ZA">
                    <a:noFill/>
                  </a:rPr>
                  <a:t> </a:t>
                </a:r>
              </a:p>
            </p:txBody>
          </p:sp>
        </mc:Fallback>
      </mc:AlternateContent>
    </p:spTree>
    <p:extLst>
      <p:ext uri="{BB962C8B-B14F-4D97-AF65-F5344CB8AC3E}">
        <p14:creationId xmlns:p14="http://schemas.microsoft.com/office/powerpoint/2010/main" val="648863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3000"/>
                                        <p:tgtEl>
                                          <p:spTgt spid="6"/>
                                        </p:tgtEl>
                                      </p:cBhvr>
                                    </p:animEffect>
                                    <p:anim calcmode="lin" valueType="num">
                                      <p:cBhvr>
                                        <p:cTn id="8" dur="3000" fill="hold"/>
                                        <p:tgtEl>
                                          <p:spTgt spid="6"/>
                                        </p:tgtEl>
                                        <p:attrNameLst>
                                          <p:attrName>ppt_x</p:attrName>
                                        </p:attrNameLst>
                                      </p:cBhvr>
                                      <p:tavLst>
                                        <p:tav tm="0">
                                          <p:val>
                                            <p:strVal val="#ppt_x"/>
                                          </p:val>
                                        </p:tav>
                                        <p:tav tm="100000">
                                          <p:val>
                                            <p:strVal val="#ppt_x"/>
                                          </p:val>
                                        </p:tav>
                                      </p:tavLst>
                                    </p:anim>
                                    <p:anim calcmode="lin" valueType="num">
                                      <p:cBhvr>
                                        <p:cTn id="9" dur="3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3000"/>
                                        <p:tgtEl>
                                          <p:spTgt spid="7"/>
                                        </p:tgtEl>
                                      </p:cBhvr>
                                    </p:animEffect>
                                    <p:anim calcmode="lin" valueType="num">
                                      <p:cBhvr>
                                        <p:cTn id="15" dur="3000" fill="hold"/>
                                        <p:tgtEl>
                                          <p:spTgt spid="7"/>
                                        </p:tgtEl>
                                        <p:attrNameLst>
                                          <p:attrName>ppt_x</p:attrName>
                                        </p:attrNameLst>
                                      </p:cBhvr>
                                      <p:tavLst>
                                        <p:tav tm="0">
                                          <p:val>
                                            <p:strVal val="#ppt_x"/>
                                          </p:val>
                                        </p:tav>
                                        <p:tav tm="100000">
                                          <p:val>
                                            <p:strVal val="#ppt_x"/>
                                          </p:val>
                                        </p:tav>
                                      </p:tavLst>
                                    </p:anim>
                                    <p:anim calcmode="lin" valueType="num">
                                      <p:cBhvr>
                                        <p:cTn id="16" dur="3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3000"/>
                                        <p:tgtEl>
                                          <p:spTgt spid="9"/>
                                        </p:tgtEl>
                                      </p:cBhvr>
                                    </p:animEffect>
                                    <p:anim calcmode="lin" valueType="num">
                                      <p:cBhvr>
                                        <p:cTn id="22" dur="3000" fill="hold"/>
                                        <p:tgtEl>
                                          <p:spTgt spid="9"/>
                                        </p:tgtEl>
                                        <p:attrNameLst>
                                          <p:attrName>ppt_x</p:attrName>
                                        </p:attrNameLst>
                                      </p:cBhvr>
                                      <p:tavLst>
                                        <p:tav tm="0">
                                          <p:val>
                                            <p:strVal val="#ppt_x"/>
                                          </p:val>
                                        </p:tav>
                                        <p:tav tm="100000">
                                          <p:val>
                                            <p:strVal val="#ppt_x"/>
                                          </p:val>
                                        </p:tav>
                                      </p:tavLst>
                                    </p:anim>
                                    <p:anim calcmode="lin" valueType="num">
                                      <p:cBhvr>
                                        <p:cTn id="23" dur="3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fade">
                                      <p:cBhvr>
                                        <p:cTn id="28" dur="3000"/>
                                        <p:tgtEl>
                                          <p:spTgt spid="8"/>
                                        </p:tgtEl>
                                      </p:cBhvr>
                                    </p:animEffect>
                                    <p:anim calcmode="lin" valueType="num">
                                      <p:cBhvr>
                                        <p:cTn id="29" dur="3000" fill="hold"/>
                                        <p:tgtEl>
                                          <p:spTgt spid="8"/>
                                        </p:tgtEl>
                                        <p:attrNameLst>
                                          <p:attrName>ppt_x</p:attrName>
                                        </p:attrNameLst>
                                      </p:cBhvr>
                                      <p:tavLst>
                                        <p:tav tm="0">
                                          <p:val>
                                            <p:strVal val="#ppt_x"/>
                                          </p:val>
                                        </p:tav>
                                        <p:tav tm="100000">
                                          <p:val>
                                            <p:strVal val="#ppt_x"/>
                                          </p:val>
                                        </p:tav>
                                      </p:tavLst>
                                    </p:anim>
                                    <p:anim calcmode="lin" valueType="num">
                                      <p:cBhvr>
                                        <p:cTn id="30" dur="3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p:bldP spid="9"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hought Bubble: Cloud 3">
            <a:extLst>
              <a:ext uri="{FF2B5EF4-FFF2-40B4-BE49-F238E27FC236}">
                <a16:creationId xmlns:a16="http://schemas.microsoft.com/office/drawing/2014/main" id="{CCA5813A-42D5-48F5-87E6-5BA5B327438D}"/>
              </a:ext>
            </a:extLst>
          </p:cNvPr>
          <p:cNvSpPr/>
          <p:nvPr/>
        </p:nvSpPr>
        <p:spPr>
          <a:xfrm>
            <a:off x="2017292" y="1660860"/>
            <a:ext cx="4597517" cy="2177218"/>
          </a:xfrm>
          <a:prstGeom prst="cloudCallout">
            <a:avLst>
              <a:gd name="adj1" fmla="val -56526"/>
              <a:gd name="adj2" fmla="val 56246"/>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ZA" dirty="0"/>
              <a:t>Lets take a look at The 2 best performing Models</a:t>
            </a:r>
          </a:p>
          <a:p>
            <a:pPr algn="ctr"/>
            <a:endParaRPr lang="en-ZA" dirty="0"/>
          </a:p>
          <a:p>
            <a:pPr algn="ctr"/>
            <a:r>
              <a:rPr lang="en-ZA" dirty="0"/>
              <a:t>The </a:t>
            </a:r>
            <a:r>
              <a:rPr lang="en-ZA" dirty="0" err="1"/>
              <a:t>LinearSVC</a:t>
            </a:r>
            <a:r>
              <a:rPr lang="en-ZA" dirty="0"/>
              <a:t> and The Multinomial Naïve-Bayes</a:t>
            </a:r>
          </a:p>
        </p:txBody>
      </p:sp>
      <p:pic>
        <p:nvPicPr>
          <p:cNvPr id="6" name="Picture 5">
            <a:extLst>
              <a:ext uri="{FF2B5EF4-FFF2-40B4-BE49-F238E27FC236}">
                <a16:creationId xmlns:a16="http://schemas.microsoft.com/office/drawing/2014/main" id="{1579D020-E442-42F8-A3FF-10F84B4ABC62}"/>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a:stretch/>
        </p:blipFill>
        <p:spPr>
          <a:xfrm>
            <a:off x="0" y="5250730"/>
            <a:ext cx="12256655" cy="1607269"/>
          </a:xfrm>
          <a:prstGeom prst="rect">
            <a:avLst/>
          </a:prstGeom>
        </p:spPr>
      </p:pic>
      <p:sp>
        <p:nvSpPr>
          <p:cNvPr id="7" name="TextBox 6">
            <a:extLst>
              <a:ext uri="{FF2B5EF4-FFF2-40B4-BE49-F238E27FC236}">
                <a16:creationId xmlns:a16="http://schemas.microsoft.com/office/drawing/2014/main" id="{CF4D7852-E1E3-4D6B-8D7E-1DC562D0C632}"/>
              </a:ext>
            </a:extLst>
          </p:cNvPr>
          <p:cNvSpPr txBox="1"/>
          <p:nvPr/>
        </p:nvSpPr>
        <p:spPr>
          <a:xfrm>
            <a:off x="665566" y="8747558"/>
            <a:ext cx="8135357" cy="230832"/>
          </a:xfrm>
          <a:prstGeom prst="rect">
            <a:avLst/>
          </a:prstGeom>
          <a:noFill/>
        </p:spPr>
        <p:txBody>
          <a:bodyPr wrap="square" rtlCol="0">
            <a:spAutoFit/>
          </a:bodyPr>
          <a:lstStyle/>
          <a:p>
            <a:r>
              <a:rPr lang="en-ZA" sz="900">
                <a:hlinkClick r:id="rId3" tooltip="https://www.deviantart.com/annamae22/art/Grass-at-Park-1-Stock-Photo-PNG-0166-479867777"/>
              </a:rPr>
              <a:t>This Photo</a:t>
            </a:r>
            <a:r>
              <a:rPr lang="en-ZA" sz="900"/>
              <a:t> by Unknown Author is licensed under </a:t>
            </a:r>
            <a:r>
              <a:rPr lang="en-ZA" sz="900">
                <a:hlinkClick r:id="rId4" tooltip="https://creativecommons.org/licenses/by/3.0/"/>
              </a:rPr>
              <a:t>CC BY</a:t>
            </a:r>
            <a:endParaRPr lang="en-ZA" sz="900"/>
          </a:p>
        </p:txBody>
      </p:sp>
      <p:pic>
        <p:nvPicPr>
          <p:cNvPr id="5" name="Picture 4">
            <a:extLst>
              <a:ext uri="{FF2B5EF4-FFF2-40B4-BE49-F238E27FC236}">
                <a16:creationId xmlns:a16="http://schemas.microsoft.com/office/drawing/2014/main" id="{4EFDEFE4-114F-4C9E-AD9D-9667DDED927F}"/>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a:stretch/>
        </p:blipFill>
        <p:spPr>
          <a:xfrm>
            <a:off x="-617157" y="3556064"/>
            <a:ext cx="2975345" cy="2995611"/>
          </a:xfrm>
          <a:prstGeom prst="rect">
            <a:avLst/>
          </a:prstGeom>
        </p:spPr>
      </p:pic>
      <p:pic>
        <p:nvPicPr>
          <p:cNvPr id="3" name="Picture 2" descr="Table&#10;&#10;Description automatically generated">
            <a:extLst>
              <a:ext uri="{FF2B5EF4-FFF2-40B4-BE49-F238E27FC236}">
                <a16:creationId xmlns:a16="http://schemas.microsoft.com/office/drawing/2014/main" id="{21DF4EF9-B165-4EA9-84A3-AEE4420C47D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36216" y="1660860"/>
            <a:ext cx="8719567" cy="2560435"/>
          </a:xfrm>
          <a:prstGeom prst="rect">
            <a:avLst/>
          </a:prstGeom>
        </p:spPr>
      </p:pic>
    </p:spTree>
    <p:extLst>
      <p:ext uri="{BB962C8B-B14F-4D97-AF65-F5344CB8AC3E}">
        <p14:creationId xmlns:p14="http://schemas.microsoft.com/office/powerpoint/2010/main" val="2130181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2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500"/>
                                        <p:tgtEl>
                                          <p:spTgt spid="4"/>
                                        </p:tgtEl>
                                      </p:cBhvr>
                                    </p:animEffect>
                                    <p:anim calcmode="lin" valueType="num">
                                      <p:cBhvr>
                                        <p:cTn id="8" dur="2500" fill="hold"/>
                                        <p:tgtEl>
                                          <p:spTgt spid="4"/>
                                        </p:tgtEl>
                                        <p:attrNameLst>
                                          <p:attrName>ppt_x</p:attrName>
                                        </p:attrNameLst>
                                      </p:cBhvr>
                                      <p:tavLst>
                                        <p:tav tm="0">
                                          <p:val>
                                            <p:strVal val="#ppt_x"/>
                                          </p:val>
                                        </p:tav>
                                        <p:tav tm="100000">
                                          <p:val>
                                            <p:strVal val="#ppt_x"/>
                                          </p:val>
                                        </p:tav>
                                      </p:tavLst>
                                    </p:anim>
                                    <p:anim calcmode="lin" valueType="num">
                                      <p:cBhvr>
                                        <p:cTn id="9" dur="2500" fill="hold"/>
                                        <p:tgtEl>
                                          <p:spTgt spid="4"/>
                                        </p:tgtEl>
                                        <p:attrNameLst>
                                          <p:attrName>ppt_y</p:attrName>
                                        </p:attrNameLst>
                                      </p:cBhvr>
                                      <p:tavLst>
                                        <p:tav tm="0">
                                          <p:val>
                                            <p:strVal val="#ppt_y+.1"/>
                                          </p:val>
                                        </p:tav>
                                        <p:tav tm="100000">
                                          <p:val>
                                            <p:strVal val="#ppt_y"/>
                                          </p:val>
                                        </p:tav>
                                      </p:tavLst>
                                    </p:anim>
                                  </p:childTnLst>
                                  <p:subTnLst>
                                    <p:set>
                                      <p:cBhvr override="childStyle">
                                        <p:cTn dur="1" fill="hold" display="0" masterRel="nextClick" afterEffect="1"/>
                                        <p:tgtEl>
                                          <p:spTgt spid="4"/>
                                        </p:tgtEl>
                                        <p:attrNameLst>
                                          <p:attrName>style.visibility</p:attrName>
                                        </p:attrNameLst>
                                      </p:cBhvr>
                                      <p:to>
                                        <p:strVal val="hidden"/>
                                      </p:to>
                                    </p:set>
                                  </p:sub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20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1800"/>
                                        <p:tgtEl>
                                          <p:spTgt spid="3"/>
                                        </p:tgtEl>
                                      </p:cBhvr>
                                    </p:animEffect>
                                    <p:anim calcmode="lin" valueType="num">
                                      <p:cBhvr>
                                        <p:cTn id="15" dur="1800" fill="hold"/>
                                        <p:tgtEl>
                                          <p:spTgt spid="3"/>
                                        </p:tgtEl>
                                        <p:attrNameLst>
                                          <p:attrName>ppt_x</p:attrName>
                                        </p:attrNameLst>
                                      </p:cBhvr>
                                      <p:tavLst>
                                        <p:tav tm="0">
                                          <p:val>
                                            <p:strVal val="#ppt_x"/>
                                          </p:val>
                                        </p:tav>
                                        <p:tav tm="100000">
                                          <p:val>
                                            <p:strVal val="#ppt_x"/>
                                          </p:val>
                                        </p:tav>
                                      </p:tavLst>
                                    </p:anim>
                                    <p:anim calcmode="lin" valueType="num">
                                      <p:cBhvr>
                                        <p:cTn id="16" dur="18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885E8EF8-6A90-4389-B11C-EF94BD7CD4B2}"/>
              </a:ext>
            </a:extLst>
          </p:cNvPr>
          <p:cNvPicPr>
            <a:picLocks noChangeAspect="1"/>
          </p:cNvPicPr>
          <p:nvPr/>
        </p:nvPicPr>
        <p:blipFill>
          <a:blip r:embed="rId2">
            <a:alphaModFix amt="20000"/>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a:stretch/>
        </p:blipFill>
        <p:spPr>
          <a:xfrm>
            <a:off x="-641031" y="0"/>
            <a:ext cx="12241667" cy="8150670"/>
          </a:xfrm>
          <a:prstGeom prst="rect">
            <a:avLst/>
          </a:prstGeom>
        </p:spPr>
      </p:pic>
      <p:grpSp>
        <p:nvGrpSpPr>
          <p:cNvPr id="5" name="Group 4">
            <a:extLst>
              <a:ext uri="{FF2B5EF4-FFF2-40B4-BE49-F238E27FC236}">
                <a16:creationId xmlns:a16="http://schemas.microsoft.com/office/drawing/2014/main" id="{956B77D7-F040-401D-B605-EA22CC0BA333}"/>
              </a:ext>
            </a:extLst>
          </p:cNvPr>
          <p:cNvGrpSpPr/>
          <p:nvPr/>
        </p:nvGrpSpPr>
        <p:grpSpPr>
          <a:xfrm>
            <a:off x="130830" y="0"/>
            <a:ext cx="2972816" cy="2035112"/>
            <a:chOff x="1189608" y="870012"/>
            <a:chExt cx="3675355" cy="3187083"/>
          </a:xfrm>
        </p:grpSpPr>
        <p:sp>
          <p:nvSpPr>
            <p:cNvPr id="2" name="Oval 1">
              <a:extLst>
                <a:ext uri="{FF2B5EF4-FFF2-40B4-BE49-F238E27FC236}">
                  <a16:creationId xmlns:a16="http://schemas.microsoft.com/office/drawing/2014/main" id="{2DF3E9C3-E58E-48C0-82C6-0D1D20A25A2D}"/>
                </a:ext>
              </a:extLst>
            </p:cNvPr>
            <p:cNvSpPr/>
            <p:nvPr/>
          </p:nvSpPr>
          <p:spPr>
            <a:xfrm>
              <a:off x="1189608" y="870012"/>
              <a:ext cx="3675355" cy="3187083"/>
            </a:xfrm>
            <a:prstGeom prst="ellipse">
              <a:avLst/>
            </a:prstGeom>
            <a:solidFill>
              <a:schemeClr val="tx1"/>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ZA"/>
            </a:p>
          </p:txBody>
        </p:sp>
        <p:sp>
          <p:nvSpPr>
            <p:cNvPr id="3" name="Oval 2">
              <a:extLst>
                <a:ext uri="{FF2B5EF4-FFF2-40B4-BE49-F238E27FC236}">
                  <a16:creationId xmlns:a16="http://schemas.microsoft.com/office/drawing/2014/main" id="{1ACAF7E1-6300-47B4-B5DE-EA90468478C1}"/>
                </a:ext>
              </a:extLst>
            </p:cNvPr>
            <p:cNvSpPr/>
            <p:nvPr/>
          </p:nvSpPr>
          <p:spPr>
            <a:xfrm>
              <a:off x="1265807" y="958788"/>
              <a:ext cx="3522955" cy="3009531"/>
            </a:xfrm>
            <a:prstGeom prst="ellipse">
              <a:avLst/>
            </a:prstGeom>
            <a:solidFill>
              <a:srgbClr val="4D6748"/>
            </a:solidFill>
          </p:spPr>
          <p:style>
            <a:lnRef idx="2">
              <a:schemeClr val="dk1"/>
            </a:lnRef>
            <a:fillRef idx="1">
              <a:schemeClr val="lt1"/>
            </a:fillRef>
            <a:effectRef idx="0">
              <a:schemeClr val="dk1"/>
            </a:effectRef>
            <a:fontRef idx="minor">
              <a:schemeClr val="dk1"/>
            </a:fontRef>
          </p:style>
          <p:txBody>
            <a:bodyPr rtlCol="0" anchor="ctr"/>
            <a:lstStyle/>
            <a:p>
              <a:pPr algn="ctr"/>
              <a:endParaRPr lang="en-ZA" dirty="0"/>
            </a:p>
          </p:txBody>
        </p:sp>
        <p:sp>
          <p:nvSpPr>
            <p:cNvPr id="4" name="TextBox 3">
              <a:extLst>
                <a:ext uri="{FF2B5EF4-FFF2-40B4-BE49-F238E27FC236}">
                  <a16:creationId xmlns:a16="http://schemas.microsoft.com/office/drawing/2014/main" id="{928E533A-625C-486B-9AEF-B3FB7C74421F}"/>
                </a:ext>
              </a:extLst>
            </p:cNvPr>
            <p:cNvSpPr txBox="1"/>
            <p:nvPr/>
          </p:nvSpPr>
          <p:spPr>
            <a:xfrm>
              <a:off x="1198486" y="1878778"/>
              <a:ext cx="3522955" cy="584775"/>
            </a:xfrm>
            <a:prstGeom prst="rect">
              <a:avLst/>
            </a:prstGeom>
            <a:noFill/>
          </p:spPr>
          <p:txBody>
            <a:bodyPr wrap="square" rtlCol="0">
              <a:spAutoFit/>
            </a:bodyPr>
            <a:lstStyle/>
            <a:p>
              <a:pPr algn="ctr"/>
              <a:r>
                <a:rPr lang="en-US" sz="3200" dirty="0">
                  <a:solidFill>
                    <a:schemeClr val="bg1"/>
                  </a:solidFill>
                </a:rPr>
                <a:t>D</a:t>
              </a:r>
              <a:r>
                <a:rPr lang="en-ZA" sz="3200" dirty="0" err="1">
                  <a:solidFill>
                    <a:schemeClr val="bg1"/>
                  </a:solidFill>
                </a:rPr>
                <a:t>esign</a:t>
              </a:r>
              <a:r>
                <a:rPr lang="en-ZA" sz="3200" dirty="0">
                  <a:solidFill>
                    <a:schemeClr val="bg1"/>
                  </a:solidFill>
                </a:rPr>
                <a:t> Choices</a:t>
              </a:r>
            </a:p>
          </p:txBody>
        </p:sp>
      </p:grpSp>
      <p:sp>
        <p:nvSpPr>
          <p:cNvPr id="17" name="Thought Bubble: Cloud 16">
            <a:extLst>
              <a:ext uri="{FF2B5EF4-FFF2-40B4-BE49-F238E27FC236}">
                <a16:creationId xmlns:a16="http://schemas.microsoft.com/office/drawing/2014/main" id="{DA5EE6CF-CEAE-4D0F-9222-D476448035AE}"/>
              </a:ext>
            </a:extLst>
          </p:cNvPr>
          <p:cNvSpPr/>
          <p:nvPr/>
        </p:nvSpPr>
        <p:spPr>
          <a:xfrm>
            <a:off x="2242140" y="1659871"/>
            <a:ext cx="3237662" cy="2744453"/>
          </a:xfrm>
          <a:prstGeom prst="cloudCallout">
            <a:avLst>
              <a:gd name="adj1" fmla="val -66617"/>
              <a:gd name="adj2" fmla="val 54414"/>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ZA" dirty="0"/>
              <a:t>We mentioned earlier on About the Project Life Cycle</a:t>
            </a:r>
          </a:p>
          <a:p>
            <a:pPr algn="ctr"/>
            <a:endParaRPr lang="en-ZA" dirty="0"/>
          </a:p>
          <a:p>
            <a:pPr algn="ctr"/>
            <a:r>
              <a:rPr lang="en-ZA" dirty="0"/>
              <a:t>Moreover towards the last two sections</a:t>
            </a:r>
          </a:p>
        </p:txBody>
      </p:sp>
      <p:sp>
        <p:nvSpPr>
          <p:cNvPr id="18" name="Rectangle: Rounded Corners 17">
            <a:extLst>
              <a:ext uri="{FF2B5EF4-FFF2-40B4-BE49-F238E27FC236}">
                <a16:creationId xmlns:a16="http://schemas.microsoft.com/office/drawing/2014/main" id="{A2C7073B-8207-4FD8-A1CE-570C516B83CB}"/>
              </a:ext>
            </a:extLst>
          </p:cNvPr>
          <p:cNvSpPr/>
          <p:nvPr/>
        </p:nvSpPr>
        <p:spPr>
          <a:xfrm>
            <a:off x="5875446" y="2568675"/>
            <a:ext cx="3352800" cy="619432"/>
          </a:xfrm>
          <a:prstGeom prst="roundRect">
            <a:avLst/>
          </a:prstGeom>
          <a:solidFill>
            <a:srgbClr val="4D674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dirty="0"/>
              <a:t>Exploratory Data Analysis</a:t>
            </a:r>
          </a:p>
        </p:txBody>
      </p:sp>
      <p:sp>
        <p:nvSpPr>
          <p:cNvPr id="19" name="Rectangle: Rounded Corners 18">
            <a:extLst>
              <a:ext uri="{FF2B5EF4-FFF2-40B4-BE49-F238E27FC236}">
                <a16:creationId xmlns:a16="http://schemas.microsoft.com/office/drawing/2014/main" id="{2341958A-3CD1-436C-A13A-D867C1D97D14}"/>
              </a:ext>
            </a:extLst>
          </p:cNvPr>
          <p:cNvSpPr/>
          <p:nvPr/>
        </p:nvSpPr>
        <p:spPr>
          <a:xfrm>
            <a:off x="5875446" y="4144470"/>
            <a:ext cx="3352800" cy="619432"/>
          </a:xfrm>
          <a:prstGeom prst="roundRect">
            <a:avLst/>
          </a:prstGeom>
          <a:solidFill>
            <a:srgbClr val="4D674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dirty="0"/>
              <a:t>Model Building</a:t>
            </a:r>
          </a:p>
        </p:txBody>
      </p:sp>
      <p:pic>
        <p:nvPicPr>
          <p:cNvPr id="13" name="Picture 12">
            <a:extLst>
              <a:ext uri="{FF2B5EF4-FFF2-40B4-BE49-F238E27FC236}">
                <a16:creationId xmlns:a16="http://schemas.microsoft.com/office/drawing/2014/main" id="{10F10BD5-F2CD-43B5-9684-43220C24D98D}"/>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a:stretch/>
        </p:blipFill>
        <p:spPr>
          <a:xfrm>
            <a:off x="-713409" y="4081552"/>
            <a:ext cx="2975345" cy="2744452"/>
          </a:xfrm>
          <a:prstGeom prst="rect">
            <a:avLst/>
          </a:prstGeom>
        </p:spPr>
      </p:pic>
      <p:sp>
        <p:nvSpPr>
          <p:cNvPr id="6" name="TextBox 5">
            <a:extLst>
              <a:ext uri="{FF2B5EF4-FFF2-40B4-BE49-F238E27FC236}">
                <a16:creationId xmlns:a16="http://schemas.microsoft.com/office/drawing/2014/main" id="{C5F5C853-CF4B-4C9D-8CBF-C4E637251EAF}"/>
              </a:ext>
            </a:extLst>
          </p:cNvPr>
          <p:cNvSpPr txBox="1"/>
          <p:nvPr/>
        </p:nvSpPr>
        <p:spPr>
          <a:xfrm>
            <a:off x="-641031" y="8150670"/>
            <a:ext cx="12241667" cy="230832"/>
          </a:xfrm>
          <a:prstGeom prst="rect">
            <a:avLst/>
          </a:prstGeom>
          <a:noFill/>
        </p:spPr>
        <p:txBody>
          <a:bodyPr wrap="square" rtlCol="0">
            <a:spAutoFit/>
          </a:bodyPr>
          <a:lstStyle/>
          <a:p>
            <a:r>
              <a:rPr lang="en-ZA" sz="900">
                <a:hlinkClick r:id="rId3" tooltip="http://commons.wikimedia.org/wiki/File:Meeting_room,_table_and_paper_board.jpg"/>
              </a:rPr>
              <a:t>This Photo</a:t>
            </a:r>
            <a:r>
              <a:rPr lang="en-ZA" sz="900"/>
              <a:t> by Unknown Author is licensed under </a:t>
            </a:r>
            <a:r>
              <a:rPr lang="en-ZA" sz="900">
                <a:hlinkClick r:id="rId6" tooltip="https://creativecommons.org/licenses/by-sa/3.0/"/>
              </a:rPr>
              <a:t>CC BY-SA</a:t>
            </a:r>
            <a:endParaRPr lang="en-ZA" sz="900"/>
          </a:p>
        </p:txBody>
      </p:sp>
    </p:spTree>
    <p:extLst>
      <p:ext uri="{BB962C8B-B14F-4D97-AF65-F5344CB8AC3E}">
        <p14:creationId xmlns:p14="http://schemas.microsoft.com/office/powerpoint/2010/main" val="244196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2000"/>
                                        <p:tgtEl>
                                          <p:spTgt spid="17"/>
                                        </p:tgtEl>
                                      </p:cBhvr>
                                    </p:animEffect>
                                    <p:anim calcmode="lin" valueType="num">
                                      <p:cBhvr>
                                        <p:cTn id="8" dur="2000" fill="hold"/>
                                        <p:tgtEl>
                                          <p:spTgt spid="17"/>
                                        </p:tgtEl>
                                        <p:attrNameLst>
                                          <p:attrName>ppt_x</p:attrName>
                                        </p:attrNameLst>
                                      </p:cBhvr>
                                      <p:tavLst>
                                        <p:tav tm="0">
                                          <p:val>
                                            <p:strVal val="#ppt_x"/>
                                          </p:val>
                                        </p:tav>
                                        <p:tav tm="100000">
                                          <p:val>
                                            <p:strVal val="#ppt_x"/>
                                          </p:val>
                                        </p:tav>
                                      </p:tavLst>
                                    </p:anim>
                                    <p:anim calcmode="lin" valueType="num">
                                      <p:cBhvr>
                                        <p:cTn id="9" dur="2000" fill="hold"/>
                                        <p:tgtEl>
                                          <p:spTgt spid="17"/>
                                        </p:tgtEl>
                                        <p:attrNameLst>
                                          <p:attrName>ppt_y</p:attrName>
                                        </p:attrNameLst>
                                      </p:cBhvr>
                                      <p:tavLst>
                                        <p:tav tm="0">
                                          <p:val>
                                            <p:strVal val="#ppt_y+.1"/>
                                          </p:val>
                                        </p:tav>
                                        <p:tav tm="100000">
                                          <p:val>
                                            <p:strVal val="#ppt_y"/>
                                          </p:val>
                                        </p:tav>
                                      </p:tavLst>
                                    </p:anim>
                                  </p:childTnLst>
                                  <p:subTnLst>
                                    <p:set>
                                      <p:cBhvr override="childStyle">
                                        <p:cTn dur="1" fill="hold" display="0" masterRel="nextClick" afterEffect="1"/>
                                        <p:tgtEl>
                                          <p:spTgt spid="17"/>
                                        </p:tgtEl>
                                        <p:attrNameLst>
                                          <p:attrName>style.visibility</p:attrName>
                                        </p:attrNameLst>
                                      </p:cBhvr>
                                      <p:to>
                                        <p:strVal val="hidden"/>
                                      </p:to>
                                    </p:set>
                                  </p:sub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8"/>
                                        </p:tgtEl>
                                        <p:attrNameLst>
                                          <p:attrName>style.visibility</p:attrName>
                                        </p:attrNameLst>
                                      </p:cBhvr>
                                      <p:to>
                                        <p:strVal val="visible"/>
                                      </p:to>
                                    </p:set>
                                    <p:animEffect transition="in" filter="fade">
                                      <p:cBhvr>
                                        <p:cTn id="14" dur="1000"/>
                                        <p:tgtEl>
                                          <p:spTgt spid="18"/>
                                        </p:tgtEl>
                                      </p:cBhvr>
                                    </p:animEffect>
                                    <p:anim calcmode="lin" valueType="num">
                                      <p:cBhvr>
                                        <p:cTn id="15" dur="1000" fill="hold"/>
                                        <p:tgtEl>
                                          <p:spTgt spid="18"/>
                                        </p:tgtEl>
                                        <p:attrNameLst>
                                          <p:attrName>ppt_x</p:attrName>
                                        </p:attrNameLst>
                                      </p:cBhvr>
                                      <p:tavLst>
                                        <p:tav tm="0">
                                          <p:val>
                                            <p:strVal val="#ppt_x"/>
                                          </p:val>
                                        </p:tav>
                                        <p:tav tm="100000">
                                          <p:val>
                                            <p:strVal val="#ppt_x"/>
                                          </p:val>
                                        </p:tav>
                                      </p:tavLst>
                                    </p:anim>
                                    <p:anim calcmode="lin" valueType="num">
                                      <p:cBhvr>
                                        <p:cTn id="16"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1000"/>
                                        <p:tgtEl>
                                          <p:spTgt spid="19"/>
                                        </p:tgtEl>
                                      </p:cBhvr>
                                    </p:animEffect>
                                    <p:anim calcmode="lin" valueType="num">
                                      <p:cBhvr>
                                        <p:cTn id="22" dur="1000" fill="hold"/>
                                        <p:tgtEl>
                                          <p:spTgt spid="19"/>
                                        </p:tgtEl>
                                        <p:attrNameLst>
                                          <p:attrName>ppt_x</p:attrName>
                                        </p:attrNameLst>
                                      </p:cBhvr>
                                      <p:tavLst>
                                        <p:tav tm="0">
                                          <p:val>
                                            <p:strVal val="#ppt_x"/>
                                          </p:val>
                                        </p:tav>
                                        <p:tav tm="100000">
                                          <p:val>
                                            <p:strVal val="#ppt_x"/>
                                          </p:val>
                                        </p:tav>
                                      </p:tavLst>
                                    </p:anim>
                                    <p:anim calcmode="lin" valueType="num">
                                      <p:cBhvr>
                                        <p:cTn id="23"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1CFADFA-2BAE-4354-8EB4-6C6F36F386DD}"/>
              </a:ext>
            </a:extLst>
          </p:cNvPr>
          <p:cNvPicPr>
            <a:picLocks noChangeAspect="1"/>
          </p:cNvPicPr>
          <p:nvPr/>
        </p:nvPicPr>
        <p:blipFill>
          <a:blip r:embed="rId2">
            <a:alphaModFix amt="5000"/>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a:stretch/>
        </p:blipFill>
        <p:spPr>
          <a:xfrm>
            <a:off x="0" y="0"/>
            <a:ext cx="12192000" cy="6874564"/>
          </a:xfrm>
          <a:prstGeom prst="rect">
            <a:avLst/>
          </a:prstGeom>
        </p:spPr>
      </p:pic>
      <p:grpSp>
        <p:nvGrpSpPr>
          <p:cNvPr id="5" name="Group 4">
            <a:extLst>
              <a:ext uri="{FF2B5EF4-FFF2-40B4-BE49-F238E27FC236}">
                <a16:creationId xmlns:a16="http://schemas.microsoft.com/office/drawing/2014/main" id="{EAD6971C-1541-4174-903E-EFBBF4283EB9}"/>
              </a:ext>
            </a:extLst>
          </p:cNvPr>
          <p:cNvGrpSpPr/>
          <p:nvPr/>
        </p:nvGrpSpPr>
        <p:grpSpPr>
          <a:xfrm>
            <a:off x="227584" y="266700"/>
            <a:ext cx="2048892" cy="1818720"/>
            <a:chOff x="1189608" y="870012"/>
            <a:chExt cx="3675355" cy="3187083"/>
          </a:xfrm>
        </p:grpSpPr>
        <p:sp>
          <p:nvSpPr>
            <p:cNvPr id="2" name="Oval 1">
              <a:extLst>
                <a:ext uri="{FF2B5EF4-FFF2-40B4-BE49-F238E27FC236}">
                  <a16:creationId xmlns:a16="http://schemas.microsoft.com/office/drawing/2014/main" id="{9C12F353-059F-4BB7-9F3F-96180D201E3C}"/>
                </a:ext>
              </a:extLst>
            </p:cNvPr>
            <p:cNvSpPr/>
            <p:nvPr/>
          </p:nvSpPr>
          <p:spPr>
            <a:xfrm>
              <a:off x="1189608" y="870012"/>
              <a:ext cx="3675355" cy="3187083"/>
            </a:xfrm>
            <a:prstGeom prst="ellipse">
              <a:avLst/>
            </a:prstGeom>
            <a:solidFill>
              <a:schemeClr val="tx1"/>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ZA"/>
            </a:p>
          </p:txBody>
        </p:sp>
        <p:sp>
          <p:nvSpPr>
            <p:cNvPr id="3" name="Oval 2">
              <a:extLst>
                <a:ext uri="{FF2B5EF4-FFF2-40B4-BE49-F238E27FC236}">
                  <a16:creationId xmlns:a16="http://schemas.microsoft.com/office/drawing/2014/main" id="{E5719894-7C5A-495C-B89F-C62DCFE3F5DE}"/>
                </a:ext>
              </a:extLst>
            </p:cNvPr>
            <p:cNvSpPr/>
            <p:nvPr/>
          </p:nvSpPr>
          <p:spPr>
            <a:xfrm>
              <a:off x="1265807" y="958788"/>
              <a:ext cx="3522955" cy="3009530"/>
            </a:xfrm>
            <a:prstGeom prst="ellipse">
              <a:avLst/>
            </a:prstGeom>
            <a:solidFill>
              <a:srgbClr val="4D6748"/>
            </a:solidFill>
          </p:spPr>
          <p:style>
            <a:lnRef idx="2">
              <a:schemeClr val="dk1"/>
            </a:lnRef>
            <a:fillRef idx="1">
              <a:schemeClr val="lt1"/>
            </a:fillRef>
            <a:effectRef idx="0">
              <a:schemeClr val="dk1"/>
            </a:effectRef>
            <a:fontRef idx="minor">
              <a:schemeClr val="dk1"/>
            </a:fontRef>
          </p:style>
          <p:txBody>
            <a:bodyPr rtlCol="0" anchor="ctr"/>
            <a:lstStyle/>
            <a:p>
              <a:pPr algn="ctr"/>
              <a:endParaRPr lang="en-ZA" dirty="0"/>
            </a:p>
          </p:txBody>
        </p:sp>
        <p:sp>
          <p:nvSpPr>
            <p:cNvPr id="4" name="TextBox 3">
              <a:extLst>
                <a:ext uri="{FF2B5EF4-FFF2-40B4-BE49-F238E27FC236}">
                  <a16:creationId xmlns:a16="http://schemas.microsoft.com/office/drawing/2014/main" id="{6A880AC9-D7CB-4C21-B704-0ED9D759E77B}"/>
                </a:ext>
              </a:extLst>
            </p:cNvPr>
            <p:cNvSpPr txBox="1"/>
            <p:nvPr/>
          </p:nvSpPr>
          <p:spPr>
            <a:xfrm>
              <a:off x="1198486" y="1878778"/>
              <a:ext cx="3522955" cy="584775"/>
            </a:xfrm>
            <a:prstGeom prst="rect">
              <a:avLst/>
            </a:prstGeom>
            <a:noFill/>
          </p:spPr>
          <p:txBody>
            <a:bodyPr wrap="square" rtlCol="0">
              <a:spAutoFit/>
            </a:bodyPr>
            <a:lstStyle/>
            <a:p>
              <a:pPr algn="ctr"/>
              <a:r>
                <a:rPr lang="en-US" sz="3200" dirty="0">
                  <a:solidFill>
                    <a:schemeClr val="bg1"/>
                  </a:solidFill>
                </a:rPr>
                <a:t>F</a:t>
              </a:r>
              <a:r>
                <a:rPr lang="en-ZA" sz="3200" dirty="0" err="1">
                  <a:solidFill>
                    <a:schemeClr val="bg1"/>
                  </a:solidFill>
                </a:rPr>
                <a:t>indings</a:t>
              </a:r>
              <a:endParaRPr lang="en-ZA" sz="3200" dirty="0">
                <a:solidFill>
                  <a:schemeClr val="bg1"/>
                </a:solidFill>
              </a:endParaRPr>
            </a:p>
          </p:txBody>
        </p:sp>
      </p:grpSp>
      <p:sp>
        <p:nvSpPr>
          <p:cNvPr id="9" name="Thought Bubble: Cloud 8">
            <a:extLst>
              <a:ext uri="{FF2B5EF4-FFF2-40B4-BE49-F238E27FC236}">
                <a16:creationId xmlns:a16="http://schemas.microsoft.com/office/drawing/2014/main" id="{B515FD94-DCDE-4DBB-A3DE-B6610A69057E}"/>
              </a:ext>
            </a:extLst>
          </p:cNvPr>
          <p:cNvSpPr/>
          <p:nvPr/>
        </p:nvSpPr>
        <p:spPr>
          <a:xfrm>
            <a:off x="161775" y="2136080"/>
            <a:ext cx="2382712" cy="1716278"/>
          </a:xfrm>
          <a:prstGeom prst="cloudCallout">
            <a:avLst>
              <a:gd name="adj1" fmla="val -24700"/>
              <a:gd name="adj2" fmla="val 112118"/>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ZA" dirty="0"/>
              <a:t>Now that we have went in deep into our Big data</a:t>
            </a:r>
          </a:p>
        </p:txBody>
      </p:sp>
      <p:sp>
        <p:nvSpPr>
          <p:cNvPr id="10" name="Thought Bubble: Cloud 9">
            <a:extLst>
              <a:ext uri="{FF2B5EF4-FFF2-40B4-BE49-F238E27FC236}">
                <a16:creationId xmlns:a16="http://schemas.microsoft.com/office/drawing/2014/main" id="{85B43AC6-BD3E-4EC5-9E57-B693B9576956}"/>
              </a:ext>
            </a:extLst>
          </p:cNvPr>
          <p:cNvSpPr/>
          <p:nvPr/>
        </p:nvSpPr>
        <p:spPr>
          <a:xfrm>
            <a:off x="161775" y="2085419"/>
            <a:ext cx="2809875" cy="1809750"/>
          </a:xfrm>
          <a:prstGeom prst="cloudCallout">
            <a:avLst>
              <a:gd name="adj1" fmla="val -30058"/>
              <a:gd name="adj2" fmla="val 106109"/>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ZA" dirty="0"/>
              <a:t>Here are the insights we found</a:t>
            </a:r>
          </a:p>
        </p:txBody>
      </p:sp>
      <p:sp>
        <p:nvSpPr>
          <p:cNvPr id="11" name="Rectangle: Rounded Corners 10">
            <a:extLst>
              <a:ext uri="{FF2B5EF4-FFF2-40B4-BE49-F238E27FC236}">
                <a16:creationId xmlns:a16="http://schemas.microsoft.com/office/drawing/2014/main" id="{AC9F3458-9C59-4F4F-A49E-5E5D19914667}"/>
              </a:ext>
            </a:extLst>
          </p:cNvPr>
          <p:cNvSpPr/>
          <p:nvPr/>
        </p:nvSpPr>
        <p:spPr>
          <a:xfrm>
            <a:off x="2973008" y="1468878"/>
            <a:ext cx="8229600" cy="4990288"/>
          </a:xfrm>
          <a:prstGeom prst="roundRect">
            <a:avLst/>
          </a:prstGeom>
          <a:solidFill>
            <a:srgbClr val="4D6748"/>
          </a:solidFill>
          <a:ln/>
          <a:effectLst>
            <a:innerShdw blurRad="114300">
              <a:prstClr val="black"/>
            </a:inn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285750" indent="-285750" algn="just">
              <a:buFont typeface="Arial" panose="020B0604020202020204" pitchFamily="34" charset="0"/>
              <a:buChar char="•"/>
            </a:pPr>
            <a:r>
              <a:rPr lang="en-US" dirty="0"/>
              <a:t>Publish more information about climate change to attract some  of the neutral class who might not be exposed to the idea of climate  change in order to grow more clientele. </a:t>
            </a:r>
          </a:p>
          <a:p>
            <a:pPr marL="285750" indent="-285750" algn="just">
              <a:buFont typeface="Arial" panose="020B0604020202020204" pitchFamily="34" charset="0"/>
              <a:buChar char="•"/>
            </a:pPr>
            <a:endParaRPr lang="en-US" dirty="0"/>
          </a:p>
          <a:p>
            <a:pPr marL="285750" indent="-285750" algn="just">
              <a:buFont typeface="Arial" panose="020B0604020202020204" pitchFamily="34" charset="0"/>
              <a:buChar char="•"/>
            </a:pPr>
            <a:r>
              <a:rPr lang="en-US" dirty="0"/>
              <a:t>He can increase the supply of the solar panels since it can match the demand of the people who are for decreasing their carbon footprint</a:t>
            </a:r>
          </a:p>
          <a:p>
            <a:pPr marL="285750" indent="-285750" algn="just">
              <a:buFont typeface="Arial" panose="020B0604020202020204" pitchFamily="34" charset="0"/>
              <a:buChar char="•"/>
            </a:pPr>
            <a:endParaRPr lang="en-US" dirty="0"/>
          </a:p>
          <a:p>
            <a:pPr algn="just"/>
            <a:endParaRPr lang="en-US" dirty="0"/>
          </a:p>
          <a:p>
            <a:pPr marL="285750" indent="-285750" algn="just">
              <a:buFont typeface="Arial" panose="020B0604020202020204" pitchFamily="34" charset="0"/>
              <a:buChar char="•"/>
            </a:pPr>
            <a:endParaRPr lang="en-US" dirty="0"/>
          </a:p>
        </p:txBody>
      </p:sp>
      <p:pic>
        <p:nvPicPr>
          <p:cNvPr id="12" name="Picture 11">
            <a:extLst>
              <a:ext uri="{FF2B5EF4-FFF2-40B4-BE49-F238E27FC236}">
                <a16:creationId xmlns:a16="http://schemas.microsoft.com/office/drawing/2014/main" id="{65F1569C-1B00-4C28-BD4C-E25F3E92A3A6}"/>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a:stretch/>
        </p:blipFill>
        <p:spPr>
          <a:xfrm>
            <a:off x="-857043" y="4684351"/>
            <a:ext cx="2109072" cy="2123438"/>
          </a:xfrm>
          <a:prstGeom prst="rect">
            <a:avLst/>
          </a:prstGeom>
        </p:spPr>
      </p:pic>
    </p:spTree>
    <p:extLst>
      <p:ext uri="{BB962C8B-B14F-4D97-AF65-F5344CB8AC3E}">
        <p14:creationId xmlns:p14="http://schemas.microsoft.com/office/powerpoint/2010/main" val="3564313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500"/>
                                        <p:tgtEl>
                                          <p:spTgt spid="9"/>
                                        </p:tgtEl>
                                      </p:cBhvr>
                                    </p:animEffect>
                                    <p:anim calcmode="lin" valueType="num">
                                      <p:cBhvr>
                                        <p:cTn id="8" dur="1500" fill="hold"/>
                                        <p:tgtEl>
                                          <p:spTgt spid="9"/>
                                        </p:tgtEl>
                                        <p:attrNameLst>
                                          <p:attrName>ppt_x</p:attrName>
                                        </p:attrNameLst>
                                      </p:cBhvr>
                                      <p:tavLst>
                                        <p:tav tm="0">
                                          <p:val>
                                            <p:strVal val="#ppt_x"/>
                                          </p:val>
                                        </p:tav>
                                        <p:tav tm="100000">
                                          <p:val>
                                            <p:strVal val="#ppt_x"/>
                                          </p:val>
                                        </p:tav>
                                      </p:tavLst>
                                    </p:anim>
                                    <p:anim calcmode="lin" valueType="num">
                                      <p:cBhvr>
                                        <p:cTn id="9" dur="1500" fill="hold"/>
                                        <p:tgtEl>
                                          <p:spTgt spid="9"/>
                                        </p:tgtEl>
                                        <p:attrNameLst>
                                          <p:attrName>ppt_y</p:attrName>
                                        </p:attrNameLst>
                                      </p:cBhvr>
                                      <p:tavLst>
                                        <p:tav tm="0">
                                          <p:val>
                                            <p:strVal val="#ppt_y+.1"/>
                                          </p:val>
                                        </p:tav>
                                        <p:tav tm="100000">
                                          <p:val>
                                            <p:strVal val="#ppt_y"/>
                                          </p:val>
                                        </p:tav>
                                      </p:tavLst>
                                    </p:anim>
                                  </p:childTnLst>
                                  <p:subTnLst>
                                    <p:set>
                                      <p:cBhvr override="childStyle">
                                        <p:cTn dur="1" fill="hold" display="0" masterRel="nextClick" afterEffect="1"/>
                                        <p:tgtEl>
                                          <p:spTgt spid="9"/>
                                        </p:tgtEl>
                                        <p:attrNameLst>
                                          <p:attrName>style.visibility</p:attrName>
                                        </p:attrNameLst>
                                      </p:cBhvr>
                                      <p:to>
                                        <p:strVal val="hidden"/>
                                      </p:to>
                                    </p:set>
                                  </p:sub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1000"/>
                                        <p:tgtEl>
                                          <p:spTgt spid="10"/>
                                        </p:tgtEl>
                                      </p:cBhvr>
                                    </p:animEffect>
                                    <p:anim calcmode="lin" valueType="num">
                                      <p:cBhvr>
                                        <p:cTn id="15" dur="1000" fill="hold"/>
                                        <p:tgtEl>
                                          <p:spTgt spid="10"/>
                                        </p:tgtEl>
                                        <p:attrNameLst>
                                          <p:attrName>ppt_x</p:attrName>
                                        </p:attrNameLst>
                                      </p:cBhvr>
                                      <p:tavLst>
                                        <p:tav tm="0">
                                          <p:val>
                                            <p:strVal val="#ppt_x"/>
                                          </p:val>
                                        </p:tav>
                                        <p:tav tm="100000">
                                          <p:val>
                                            <p:strVal val="#ppt_x"/>
                                          </p:val>
                                        </p:tav>
                                      </p:tavLst>
                                    </p:anim>
                                    <p:anim calcmode="lin" valueType="num">
                                      <p:cBhvr>
                                        <p:cTn id="16"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3000"/>
                                        <p:tgtEl>
                                          <p:spTgt spid="11"/>
                                        </p:tgtEl>
                                      </p:cBhvr>
                                    </p:animEffect>
                                    <p:anim calcmode="lin" valueType="num">
                                      <p:cBhvr>
                                        <p:cTn id="22" dur="3000" fill="hold"/>
                                        <p:tgtEl>
                                          <p:spTgt spid="11"/>
                                        </p:tgtEl>
                                        <p:attrNameLst>
                                          <p:attrName>ppt_x</p:attrName>
                                        </p:attrNameLst>
                                      </p:cBhvr>
                                      <p:tavLst>
                                        <p:tav tm="0">
                                          <p:val>
                                            <p:strVal val="#ppt_x"/>
                                          </p:val>
                                        </p:tav>
                                        <p:tav tm="100000">
                                          <p:val>
                                            <p:strVal val="#ppt_x"/>
                                          </p:val>
                                        </p:tav>
                                      </p:tavLst>
                                    </p:anim>
                                    <p:anim calcmode="lin" valueType="num">
                                      <p:cBhvr>
                                        <p:cTn id="23" dur="3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B78A9A1-65FB-4583-8C0C-7D43495CCA1B}"/>
              </a:ext>
            </a:extLst>
          </p:cNvPr>
          <p:cNvPicPr>
            <a:picLocks noChangeAspect="1"/>
          </p:cNvPicPr>
          <p:nvPr/>
        </p:nvPicPr>
        <p:blipFill>
          <a:blip r:embed="rId2">
            <a:alphaModFix amt="20000"/>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a:stretch/>
        </p:blipFill>
        <p:spPr>
          <a:xfrm>
            <a:off x="0" y="-98982"/>
            <a:ext cx="12241667" cy="6956982"/>
          </a:xfrm>
          <a:prstGeom prst="rect">
            <a:avLst/>
          </a:prstGeom>
        </p:spPr>
      </p:pic>
      <p:grpSp>
        <p:nvGrpSpPr>
          <p:cNvPr id="5" name="Group 4">
            <a:extLst>
              <a:ext uri="{FF2B5EF4-FFF2-40B4-BE49-F238E27FC236}">
                <a16:creationId xmlns:a16="http://schemas.microsoft.com/office/drawing/2014/main" id="{42F836B2-50C2-44DB-AF02-671FD3790E8C}"/>
              </a:ext>
            </a:extLst>
          </p:cNvPr>
          <p:cNvGrpSpPr/>
          <p:nvPr/>
        </p:nvGrpSpPr>
        <p:grpSpPr>
          <a:xfrm>
            <a:off x="179959" y="352425"/>
            <a:ext cx="2239392" cy="2009220"/>
            <a:chOff x="1189608" y="870012"/>
            <a:chExt cx="3675355" cy="3187083"/>
          </a:xfrm>
        </p:grpSpPr>
        <p:sp>
          <p:nvSpPr>
            <p:cNvPr id="2" name="Oval 1">
              <a:extLst>
                <a:ext uri="{FF2B5EF4-FFF2-40B4-BE49-F238E27FC236}">
                  <a16:creationId xmlns:a16="http://schemas.microsoft.com/office/drawing/2014/main" id="{5F8D5086-2FF9-4084-9D6B-0E11731C2146}"/>
                </a:ext>
              </a:extLst>
            </p:cNvPr>
            <p:cNvSpPr/>
            <p:nvPr/>
          </p:nvSpPr>
          <p:spPr>
            <a:xfrm>
              <a:off x="1189608" y="870012"/>
              <a:ext cx="3675355" cy="3187083"/>
            </a:xfrm>
            <a:prstGeom prst="ellipse">
              <a:avLst/>
            </a:prstGeom>
            <a:solidFill>
              <a:schemeClr val="tx1"/>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ZA"/>
            </a:p>
          </p:txBody>
        </p:sp>
        <p:sp>
          <p:nvSpPr>
            <p:cNvPr id="3" name="Oval 2">
              <a:extLst>
                <a:ext uri="{FF2B5EF4-FFF2-40B4-BE49-F238E27FC236}">
                  <a16:creationId xmlns:a16="http://schemas.microsoft.com/office/drawing/2014/main" id="{0ABA5333-06B7-4EE4-A0B9-CF0FA8C1B484}"/>
                </a:ext>
              </a:extLst>
            </p:cNvPr>
            <p:cNvSpPr/>
            <p:nvPr/>
          </p:nvSpPr>
          <p:spPr>
            <a:xfrm>
              <a:off x="1265807" y="958788"/>
              <a:ext cx="3522955" cy="3009530"/>
            </a:xfrm>
            <a:prstGeom prst="ellipse">
              <a:avLst/>
            </a:prstGeom>
            <a:solidFill>
              <a:srgbClr val="4D6748"/>
            </a:solidFill>
          </p:spPr>
          <p:style>
            <a:lnRef idx="2">
              <a:schemeClr val="dk1"/>
            </a:lnRef>
            <a:fillRef idx="1">
              <a:schemeClr val="lt1"/>
            </a:fillRef>
            <a:effectRef idx="0">
              <a:schemeClr val="dk1"/>
            </a:effectRef>
            <a:fontRef idx="minor">
              <a:schemeClr val="dk1"/>
            </a:fontRef>
          </p:style>
          <p:txBody>
            <a:bodyPr rtlCol="0" anchor="ctr"/>
            <a:lstStyle/>
            <a:p>
              <a:pPr algn="ctr"/>
              <a:endParaRPr lang="en-ZA" dirty="0"/>
            </a:p>
          </p:txBody>
        </p:sp>
        <p:sp>
          <p:nvSpPr>
            <p:cNvPr id="4" name="TextBox 3">
              <a:extLst>
                <a:ext uri="{FF2B5EF4-FFF2-40B4-BE49-F238E27FC236}">
                  <a16:creationId xmlns:a16="http://schemas.microsoft.com/office/drawing/2014/main" id="{1851C381-BE9B-42E5-9D94-0AF40A5B94C8}"/>
                </a:ext>
              </a:extLst>
            </p:cNvPr>
            <p:cNvSpPr txBox="1"/>
            <p:nvPr/>
          </p:nvSpPr>
          <p:spPr>
            <a:xfrm>
              <a:off x="1198486" y="1878778"/>
              <a:ext cx="3522955" cy="584775"/>
            </a:xfrm>
            <a:prstGeom prst="rect">
              <a:avLst/>
            </a:prstGeom>
            <a:noFill/>
          </p:spPr>
          <p:txBody>
            <a:bodyPr wrap="square" rtlCol="0">
              <a:spAutoFit/>
            </a:bodyPr>
            <a:lstStyle/>
            <a:p>
              <a:pPr algn="ctr"/>
              <a:r>
                <a:rPr lang="en-ZA" sz="3200" dirty="0">
                  <a:solidFill>
                    <a:schemeClr val="bg1"/>
                  </a:solidFill>
                </a:rPr>
                <a:t>Conclusion</a:t>
              </a:r>
            </a:p>
          </p:txBody>
        </p:sp>
      </p:grpSp>
      <p:sp>
        <p:nvSpPr>
          <p:cNvPr id="9" name="Rectangle: Rounded Corners 8">
            <a:extLst>
              <a:ext uri="{FF2B5EF4-FFF2-40B4-BE49-F238E27FC236}">
                <a16:creationId xmlns:a16="http://schemas.microsoft.com/office/drawing/2014/main" id="{F8F8E4C4-D71B-49EA-8300-19D5BD660F20}"/>
              </a:ext>
            </a:extLst>
          </p:cNvPr>
          <p:cNvSpPr/>
          <p:nvPr/>
        </p:nvSpPr>
        <p:spPr>
          <a:xfrm>
            <a:off x="3060556" y="591191"/>
            <a:ext cx="8229600" cy="2037474"/>
          </a:xfrm>
          <a:prstGeom prst="roundRect">
            <a:avLst/>
          </a:prstGeom>
          <a:solidFill>
            <a:srgbClr val="4D6748"/>
          </a:solidFill>
          <a:ln/>
          <a:effectLst>
            <a:innerShdw blurRad="114300">
              <a:prstClr val="black"/>
            </a:inn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400" dirty="0"/>
              <a:t>Our </a:t>
            </a:r>
            <a:r>
              <a:rPr lang="en-US" sz="2400" dirty="0" err="1"/>
              <a:t>LinearSVC</a:t>
            </a:r>
            <a:r>
              <a:rPr lang="en-US" sz="2400" dirty="0"/>
              <a:t> gave us the best performing model </a:t>
            </a:r>
          </a:p>
          <a:p>
            <a:pPr algn="ctr"/>
            <a:r>
              <a:rPr lang="en-US" sz="2400" dirty="0"/>
              <a:t>With an F1 score of</a:t>
            </a:r>
            <a:r>
              <a:rPr lang="en-US" dirty="0"/>
              <a:t> </a:t>
            </a:r>
            <a:r>
              <a:rPr lang="en-US" sz="2400" dirty="0"/>
              <a:t> 0.92  </a:t>
            </a:r>
            <a:endParaRPr lang="en-ZA" dirty="0"/>
          </a:p>
        </p:txBody>
      </p:sp>
      <p:pic>
        <p:nvPicPr>
          <p:cNvPr id="7" name="Picture 6">
            <a:extLst>
              <a:ext uri="{FF2B5EF4-FFF2-40B4-BE49-F238E27FC236}">
                <a16:creationId xmlns:a16="http://schemas.microsoft.com/office/drawing/2014/main" id="{1C9E00A6-583C-4271-A26D-0B5E8746C68E}"/>
              </a:ext>
            </a:extLst>
          </p:cNvPr>
          <p:cNvPicPr>
            <a:picLocks noChangeAspect="1"/>
          </p:cNvPicPr>
          <p:nvPr/>
        </p:nvPicPr>
        <p:blipFill>
          <a:blip r:embed="rId4">
            <a:alphaModFix/>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a:stretch/>
        </p:blipFill>
        <p:spPr>
          <a:xfrm>
            <a:off x="-1811374" y="3964776"/>
            <a:ext cx="2603185" cy="2603185"/>
          </a:xfrm>
          <a:prstGeom prst="rect">
            <a:avLst/>
          </a:prstGeom>
        </p:spPr>
      </p:pic>
      <p:sp>
        <p:nvSpPr>
          <p:cNvPr id="15" name="TextBox 14">
            <a:extLst>
              <a:ext uri="{FF2B5EF4-FFF2-40B4-BE49-F238E27FC236}">
                <a16:creationId xmlns:a16="http://schemas.microsoft.com/office/drawing/2014/main" id="{C59FC52C-C92E-4E44-8562-957D9F6A4657}"/>
              </a:ext>
            </a:extLst>
          </p:cNvPr>
          <p:cNvSpPr txBox="1"/>
          <p:nvPr/>
        </p:nvSpPr>
        <p:spPr>
          <a:xfrm>
            <a:off x="491044" y="8018694"/>
            <a:ext cx="12061708" cy="230832"/>
          </a:xfrm>
          <a:prstGeom prst="rect">
            <a:avLst/>
          </a:prstGeom>
          <a:noFill/>
        </p:spPr>
        <p:txBody>
          <a:bodyPr wrap="square" rtlCol="0">
            <a:spAutoFit/>
          </a:bodyPr>
          <a:lstStyle/>
          <a:p>
            <a:r>
              <a:rPr lang="en-ZA" sz="900">
                <a:hlinkClick r:id="rId3" tooltip="http://commons.wikimedia.org/wiki/File:Meeting_room,_table_and_paper_board.jpg"/>
              </a:rPr>
              <a:t>This Photo</a:t>
            </a:r>
            <a:r>
              <a:rPr lang="en-ZA" sz="900"/>
              <a:t> by Unknown Author is licensed under </a:t>
            </a:r>
            <a:r>
              <a:rPr lang="en-ZA" sz="900">
                <a:hlinkClick r:id="rId6" tooltip="https://creativecommons.org/licenses/by-sa/3.0/"/>
              </a:rPr>
              <a:t>CC BY-SA</a:t>
            </a:r>
            <a:endParaRPr lang="en-ZA" sz="900"/>
          </a:p>
        </p:txBody>
      </p:sp>
      <p:sp>
        <p:nvSpPr>
          <p:cNvPr id="10" name="Rectangle: Rounded Corners 9">
            <a:extLst>
              <a:ext uri="{FF2B5EF4-FFF2-40B4-BE49-F238E27FC236}">
                <a16:creationId xmlns:a16="http://schemas.microsoft.com/office/drawing/2014/main" id="{837602F5-7988-4104-8DB6-38FB3F038032}"/>
              </a:ext>
            </a:extLst>
          </p:cNvPr>
          <p:cNvSpPr/>
          <p:nvPr/>
        </p:nvSpPr>
        <p:spPr>
          <a:xfrm>
            <a:off x="3060556" y="4229335"/>
            <a:ext cx="8363074" cy="2037474"/>
          </a:xfrm>
          <a:prstGeom prst="roundRect">
            <a:avLst/>
          </a:prstGeom>
          <a:solidFill>
            <a:srgbClr val="4D674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dirty="0"/>
              <a:t> </a:t>
            </a:r>
            <a:r>
              <a:rPr lang="en-US" sz="2400" dirty="0"/>
              <a:t>Most likely my clientele would be people who are well informed with climate change, environmentalists or Tech-</a:t>
            </a:r>
            <a:r>
              <a:rPr lang="en-US" sz="2400" dirty="0" err="1"/>
              <a:t>savy</a:t>
            </a:r>
            <a:r>
              <a:rPr lang="en-US" sz="2400" dirty="0"/>
              <a:t> so thanks TS5 with your service</a:t>
            </a:r>
            <a:endParaRPr lang="en-ZA" sz="2800" dirty="0"/>
          </a:p>
          <a:p>
            <a:pPr algn="ctr"/>
            <a:endParaRPr lang="en-ZA" dirty="0"/>
          </a:p>
        </p:txBody>
      </p:sp>
    </p:spTree>
    <p:extLst>
      <p:ext uri="{BB962C8B-B14F-4D97-AF65-F5344CB8AC3E}">
        <p14:creationId xmlns:p14="http://schemas.microsoft.com/office/powerpoint/2010/main" val="463947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path" presetSubtype="0" accel="50000" decel="50000" fill="hold" nodeType="clickEffect">
                                  <p:stCondLst>
                                    <p:cond delay="0"/>
                                  </p:stCondLst>
                                  <p:childTnLst>
                                    <p:animMotion origin="layout" path="M -3.125E-6 -4.07407E-6 L 0.07657 0.00533 " pathEditMode="relative" rAng="0" ptsTypes="AA">
                                      <p:cBhvr>
                                        <p:cTn id="6" dur="2000" fill="hold"/>
                                        <p:tgtEl>
                                          <p:spTgt spid="7"/>
                                        </p:tgtEl>
                                        <p:attrNameLst>
                                          <p:attrName>ppt_x</p:attrName>
                                          <p:attrName>ppt_y</p:attrName>
                                        </p:attrNameLst>
                                      </p:cBhvr>
                                      <p:rCtr x="3828" y="255"/>
                                    </p:animMotion>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3000"/>
                                        <p:tgtEl>
                                          <p:spTgt spid="9"/>
                                        </p:tgtEl>
                                      </p:cBhvr>
                                    </p:animEffect>
                                    <p:anim calcmode="lin" valueType="num">
                                      <p:cBhvr>
                                        <p:cTn id="12" dur="3000" fill="hold"/>
                                        <p:tgtEl>
                                          <p:spTgt spid="9"/>
                                        </p:tgtEl>
                                        <p:attrNameLst>
                                          <p:attrName>ppt_x</p:attrName>
                                        </p:attrNameLst>
                                      </p:cBhvr>
                                      <p:tavLst>
                                        <p:tav tm="0">
                                          <p:val>
                                            <p:strVal val="#ppt_x"/>
                                          </p:val>
                                        </p:tav>
                                        <p:tav tm="100000">
                                          <p:val>
                                            <p:strVal val="#ppt_x"/>
                                          </p:val>
                                        </p:tav>
                                      </p:tavLst>
                                    </p:anim>
                                    <p:anim calcmode="lin" valueType="num">
                                      <p:cBhvr>
                                        <p:cTn id="13" dur="3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112257A9-9C68-474A-8BD8-9F3CFCFEAEEB}"/>
              </a:ext>
            </a:extLst>
          </p:cNvPr>
          <p:cNvGrpSpPr/>
          <p:nvPr/>
        </p:nvGrpSpPr>
        <p:grpSpPr>
          <a:xfrm>
            <a:off x="0" y="0"/>
            <a:ext cx="1925066" cy="1847851"/>
            <a:chOff x="1189608" y="870012"/>
            <a:chExt cx="3675355" cy="3187083"/>
          </a:xfrm>
        </p:grpSpPr>
        <p:sp>
          <p:nvSpPr>
            <p:cNvPr id="2" name="Oval 1">
              <a:extLst>
                <a:ext uri="{FF2B5EF4-FFF2-40B4-BE49-F238E27FC236}">
                  <a16:creationId xmlns:a16="http://schemas.microsoft.com/office/drawing/2014/main" id="{1A869C03-FDC1-4F83-9A06-2D562B8DE4F7}"/>
                </a:ext>
              </a:extLst>
            </p:cNvPr>
            <p:cNvSpPr/>
            <p:nvPr/>
          </p:nvSpPr>
          <p:spPr>
            <a:xfrm>
              <a:off x="1189608" y="870012"/>
              <a:ext cx="3675355" cy="3187083"/>
            </a:xfrm>
            <a:prstGeom prst="ellipse">
              <a:avLst/>
            </a:prstGeom>
            <a:solidFill>
              <a:schemeClr val="tx1"/>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ZA"/>
            </a:p>
          </p:txBody>
        </p:sp>
        <p:sp>
          <p:nvSpPr>
            <p:cNvPr id="3" name="Oval 2">
              <a:extLst>
                <a:ext uri="{FF2B5EF4-FFF2-40B4-BE49-F238E27FC236}">
                  <a16:creationId xmlns:a16="http://schemas.microsoft.com/office/drawing/2014/main" id="{AE12E77F-1DFD-4B9F-A472-842C69D9D2C4}"/>
                </a:ext>
              </a:extLst>
            </p:cNvPr>
            <p:cNvSpPr/>
            <p:nvPr/>
          </p:nvSpPr>
          <p:spPr>
            <a:xfrm>
              <a:off x="1265807" y="958788"/>
              <a:ext cx="3522955" cy="3009530"/>
            </a:xfrm>
            <a:prstGeom prst="ellipse">
              <a:avLst/>
            </a:prstGeom>
            <a:solidFill>
              <a:srgbClr val="4D6748"/>
            </a:solidFill>
          </p:spPr>
          <p:style>
            <a:lnRef idx="2">
              <a:schemeClr val="dk1"/>
            </a:lnRef>
            <a:fillRef idx="1">
              <a:schemeClr val="lt1"/>
            </a:fillRef>
            <a:effectRef idx="0">
              <a:schemeClr val="dk1"/>
            </a:effectRef>
            <a:fontRef idx="minor">
              <a:schemeClr val="dk1"/>
            </a:fontRef>
          </p:style>
          <p:txBody>
            <a:bodyPr rtlCol="0" anchor="ctr"/>
            <a:lstStyle/>
            <a:p>
              <a:pPr algn="ctr"/>
              <a:endParaRPr lang="en-ZA" dirty="0"/>
            </a:p>
          </p:txBody>
        </p:sp>
        <p:sp>
          <p:nvSpPr>
            <p:cNvPr id="4" name="TextBox 3">
              <a:extLst>
                <a:ext uri="{FF2B5EF4-FFF2-40B4-BE49-F238E27FC236}">
                  <a16:creationId xmlns:a16="http://schemas.microsoft.com/office/drawing/2014/main" id="{8B3DCED8-0EA7-42AF-BA90-AA02D5AECEA5}"/>
                </a:ext>
              </a:extLst>
            </p:cNvPr>
            <p:cNvSpPr txBox="1"/>
            <p:nvPr/>
          </p:nvSpPr>
          <p:spPr>
            <a:xfrm>
              <a:off x="1198486" y="1878778"/>
              <a:ext cx="3522955" cy="584775"/>
            </a:xfrm>
            <a:prstGeom prst="rect">
              <a:avLst/>
            </a:prstGeom>
            <a:noFill/>
          </p:spPr>
          <p:txBody>
            <a:bodyPr wrap="square" rtlCol="0">
              <a:spAutoFit/>
            </a:bodyPr>
            <a:lstStyle/>
            <a:p>
              <a:pPr algn="ctr"/>
              <a:r>
                <a:rPr lang="en-ZA" sz="3200" dirty="0">
                  <a:solidFill>
                    <a:schemeClr val="bg1"/>
                  </a:solidFill>
                </a:rPr>
                <a:t>Summary</a:t>
              </a:r>
            </a:p>
          </p:txBody>
        </p:sp>
      </p:grpSp>
      <p:sp>
        <p:nvSpPr>
          <p:cNvPr id="6" name="Rectangle: Rounded Corners 5">
            <a:extLst>
              <a:ext uri="{FF2B5EF4-FFF2-40B4-BE49-F238E27FC236}">
                <a16:creationId xmlns:a16="http://schemas.microsoft.com/office/drawing/2014/main" id="{D631E2AE-5E46-4044-AAB6-911762580DF8}"/>
              </a:ext>
            </a:extLst>
          </p:cNvPr>
          <p:cNvSpPr/>
          <p:nvPr/>
        </p:nvSpPr>
        <p:spPr>
          <a:xfrm>
            <a:off x="1920414" y="923925"/>
            <a:ext cx="9242281" cy="5724525"/>
          </a:xfrm>
          <a:prstGeom prst="roundRect">
            <a:avLst/>
          </a:prstGeom>
          <a:solidFill>
            <a:srgbClr val="4D6748"/>
          </a:solidFill>
          <a:ln/>
          <a:effectLst>
            <a:innerShdw blurRad="114300">
              <a:prstClr val="black"/>
            </a:inn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342900" indent="-342900" algn="just">
              <a:buFont typeface="Arial" panose="020B0604020202020204" pitchFamily="34" charset="0"/>
              <a:buChar char="•"/>
            </a:pPr>
            <a:r>
              <a:rPr lang="en-US" sz="2400" dirty="0"/>
              <a:t>The </a:t>
            </a:r>
            <a:r>
              <a:rPr lang="en-US" sz="2400" dirty="0" err="1"/>
              <a:t>LinearSVC</a:t>
            </a:r>
            <a:r>
              <a:rPr lang="en-US" sz="2400" dirty="0"/>
              <a:t> is our best performing model</a:t>
            </a:r>
          </a:p>
          <a:p>
            <a:pPr marL="342900" indent="-342900" algn="just">
              <a:buFont typeface="Arial" panose="020B0604020202020204" pitchFamily="34" charset="0"/>
              <a:buChar char="•"/>
            </a:pPr>
            <a:r>
              <a:rPr lang="en-US" sz="2400" dirty="0"/>
              <a:t>The methods used within this challenge are not limited and also the analysis still has more vacancy for a deeper dive Hence it is possible to obtain much more accurate models</a:t>
            </a:r>
          </a:p>
          <a:p>
            <a:pPr marL="342900" indent="-342900" algn="just">
              <a:buFont typeface="Arial" panose="020B0604020202020204" pitchFamily="34" charset="0"/>
              <a:buChar char="•"/>
            </a:pPr>
            <a:endParaRPr lang="en-US" sz="2400" dirty="0"/>
          </a:p>
          <a:p>
            <a:pPr algn="just"/>
            <a:endParaRPr lang="en-ZA" sz="2400" dirty="0"/>
          </a:p>
        </p:txBody>
      </p:sp>
    </p:spTree>
    <p:extLst>
      <p:ext uri="{BB962C8B-B14F-4D97-AF65-F5344CB8AC3E}">
        <p14:creationId xmlns:p14="http://schemas.microsoft.com/office/powerpoint/2010/main" val="16764286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3000"/>
                                        <p:tgtEl>
                                          <p:spTgt spid="6"/>
                                        </p:tgtEl>
                                      </p:cBhvr>
                                    </p:animEffect>
                                    <p:anim calcmode="lin" valueType="num">
                                      <p:cBhvr>
                                        <p:cTn id="8" dur="3000" fill="hold"/>
                                        <p:tgtEl>
                                          <p:spTgt spid="6"/>
                                        </p:tgtEl>
                                        <p:attrNameLst>
                                          <p:attrName>ppt_x</p:attrName>
                                        </p:attrNameLst>
                                      </p:cBhvr>
                                      <p:tavLst>
                                        <p:tav tm="0">
                                          <p:val>
                                            <p:strVal val="#ppt_x"/>
                                          </p:val>
                                        </p:tav>
                                        <p:tav tm="100000">
                                          <p:val>
                                            <p:strVal val="#ppt_x"/>
                                          </p:val>
                                        </p:tav>
                                      </p:tavLst>
                                    </p:anim>
                                    <p:anim calcmode="lin" valueType="num">
                                      <p:cBhvr>
                                        <p:cTn id="9" dur="3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272921B6-28C9-4961-B53F-AD9303F493CB}"/>
              </a:ext>
            </a:extLst>
          </p:cNvPr>
          <p:cNvGrpSpPr/>
          <p:nvPr/>
        </p:nvGrpSpPr>
        <p:grpSpPr>
          <a:xfrm>
            <a:off x="133350" y="238125"/>
            <a:ext cx="1962150" cy="1571625"/>
            <a:chOff x="1189608" y="870012"/>
            <a:chExt cx="3675355" cy="3187083"/>
          </a:xfrm>
        </p:grpSpPr>
        <p:sp>
          <p:nvSpPr>
            <p:cNvPr id="3" name="Oval 2">
              <a:extLst>
                <a:ext uri="{FF2B5EF4-FFF2-40B4-BE49-F238E27FC236}">
                  <a16:creationId xmlns:a16="http://schemas.microsoft.com/office/drawing/2014/main" id="{5185D011-B265-4AA6-A3A3-74E5BA100952}"/>
                </a:ext>
              </a:extLst>
            </p:cNvPr>
            <p:cNvSpPr/>
            <p:nvPr/>
          </p:nvSpPr>
          <p:spPr>
            <a:xfrm>
              <a:off x="1189608" y="870012"/>
              <a:ext cx="3675355" cy="3187083"/>
            </a:xfrm>
            <a:prstGeom prst="ellipse">
              <a:avLst/>
            </a:prstGeom>
            <a:solidFill>
              <a:schemeClr val="tx1"/>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ZA"/>
            </a:p>
          </p:txBody>
        </p:sp>
        <p:sp>
          <p:nvSpPr>
            <p:cNvPr id="4" name="Oval 3">
              <a:extLst>
                <a:ext uri="{FF2B5EF4-FFF2-40B4-BE49-F238E27FC236}">
                  <a16:creationId xmlns:a16="http://schemas.microsoft.com/office/drawing/2014/main" id="{29844208-B44B-419F-B2B0-5E06C96BBC05}"/>
                </a:ext>
              </a:extLst>
            </p:cNvPr>
            <p:cNvSpPr/>
            <p:nvPr/>
          </p:nvSpPr>
          <p:spPr>
            <a:xfrm>
              <a:off x="1265807" y="958788"/>
              <a:ext cx="3522955" cy="3009530"/>
            </a:xfrm>
            <a:prstGeom prst="ellipse">
              <a:avLst/>
            </a:prstGeom>
            <a:solidFill>
              <a:srgbClr val="4D6748"/>
            </a:solidFill>
          </p:spPr>
          <p:style>
            <a:lnRef idx="2">
              <a:schemeClr val="dk1"/>
            </a:lnRef>
            <a:fillRef idx="1">
              <a:schemeClr val="lt1"/>
            </a:fillRef>
            <a:effectRef idx="0">
              <a:schemeClr val="dk1"/>
            </a:effectRef>
            <a:fontRef idx="minor">
              <a:schemeClr val="dk1"/>
            </a:fontRef>
          </p:style>
          <p:txBody>
            <a:bodyPr rtlCol="0" anchor="ctr"/>
            <a:lstStyle/>
            <a:p>
              <a:pPr algn="ctr"/>
              <a:endParaRPr lang="en-ZA" dirty="0"/>
            </a:p>
          </p:txBody>
        </p:sp>
        <p:sp>
          <p:nvSpPr>
            <p:cNvPr id="5" name="TextBox 4">
              <a:extLst>
                <a:ext uri="{FF2B5EF4-FFF2-40B4-BE49-F238E27FC236}">
                  <a16:creationId xmlns:a16="http://schemas.microsoft.com/office/drawing/2014/main" id="{E399BE92-6B68-424B-8A81-3E3D6C1442C7}"/>
                </a:ext>
              </a:extLst>
            </p:cNvPr>
            <p:cNvSpPr txBox="1"/>
            <p:nvPr/>
          </p:nvSpPr>
          <p:spPr>
            <a:xfrm>
              <a:off x="1198487" y="1878778"/>
              <a:ext cx="3522954" cy="936206"/>
            </a:xfrm>
            <a:prstGeom prst="rect">
              <a:avLst/>
            </a:prstGeom>
            <a:noFill/>
          </p:spPr>
          <p:txBody>
            <a:bodyPr wrap="square" rtlCol="0">
              <a:spAutoFit/>
            </a:bodyPr>
            <a:lstStyle/>
            <a:p>
              <a:pPr algn="ctr"/>
              <a:r>
                <a:rPr lang="en-ZA" sz="2400" dirty="0">
                  <a:solidFill>
                    <a:schemeClr val="bg1"/>
                  </a:solidFill>
                </a:rPr>
                <a:t>Refence page</a:t>
              </a:r>
            </a:p>
          </p:txBody>
        </p:sp>
      </p:grpSp>
      <p:sp>
        <p:nvSpPr>
          <p:cNvPr id="6" name="Rectangle: Rounded Corners 5">
            <a:extLst>
              <a:ext uri="{FF2B5EF4-FFF2-40B4-BE49-F238E27FC236}">
                <a16:creationId xmlns:a16="http://schemas.microsoft.com/office/drawing/2014/main" id="{6D4BFE6B-F8A6-482D-87CC-67338C996942}"/>
              </a:ext>
            </a:extLst>
          </p:cNvPr>
          <p:cNvSpPr/>
          <p:nvPr/>
        </p:nvSpPr>
        <p:spPr>
          <a:xfrm>
            <a:off x="1851653" y="1765971"/>
            <a:ext cx="10202257" cy="4853903"/>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285750" indent="-285750" algn="ctr">
              <a:buFont typeface="Arial" panose="020B0604020202020204" pitchFamily="34" charset="0"/>
              <a:buChar char="•"/>
            </a:pPr>
            <a:endParaRPr lang="en-ZA" dirty="0">
              <a:solidFill>
                <a:srgbClr val="4D6748"/>
              </a:solidFill>
            </a:endParaRPr>
          </a:p>
          <a:p>
            <a:r>
              <a:rPr lang="en-ZA" dirty="0">
                <a:solidFill>
                  <a:srgbClr val="4D6748"/>
                </a:solidFill>
              </a:rPr>
              <a:t>  </a:t>
            </a:r>
          </a:p>
          <a:p>
            <a:pPr algn="l">
              <a:buFont typeface="Arial" panose="020B0604020202020204" pitchFamily="34" charset="0"/>
              <a:buChar char="•"/>
            </a:pPr>
            <a:r>
              <a:rPr lang="en-ZA" b="0" i="0" dirty="0">
                <a:solidFill>
                  <a:srgbClr val="000000"/>
                </a:solidFill>
                <a:effectLst/>
                <a:latin typeface="Helvetica Neue"/>
              </a:rPr>
              <a:t> </a:t>
            </a:r>
            <a:r>
              <a:rPr lang="en-ZA" i="0" dirty="0" err="1">
                <a:solidFill>
                  <a:srgbClr val="000000"/>
                </a:solidFill>
                <a:effectLst/>
              </a:rPr>
              <a:t>analyticsvidhya</a:t>
            </a:r>
            <a:r>
              <a:rPr lang="en-ZA" b="0" i="0" dirty="0">
                <a:solidFill>
                  <a:srgbClr val="000000"/>
                </a:solidFill>
                <a:effectLst/>
              </a:rPr>
              <a:t>: </a:t>
            </a:r>
            <a:r>
              <a:rPr lang="en-ZA" b="0" i="0" u="sng" dirty="0">
                <a:solidFill>
                  <a:srgbClr val="0088CC"/>
                </a:solidFill>
                <a:effectLst/>
                <a:hlinkClick r:id="rId2"/>
              </a:rPr>
              <a:t>https://www.analyticsvidhya.com/blog/2018/07/hands-on-sentiment-analysis-dataset-python/</a:t>
            </a:r>
            <a:endParaRPr lang="en-ZA" b="0" i="0" u="sng" dirty="0">
              <a:solidFill>
                <a:srgbClr val="0088CC"/>
              </a:solidFill>
              <a:effectLst/>
            </a:endParaRPr>
          </a:p>
          <a:p>
            <a:pPr algn="l">
              <a:buFont typeface="Arial" panose="020B0604020202020204" pitchFamily="34" charset="0"/>
              <a:buChar char="•"/>
            </a:pPr>
            <a:endParaRPr lang="en-ZA" b="0" i="0" dirty="0">
              <a:solidFill>
                <a:srgbClr val="000000"/>
              </a:solidFill>
              <a:effectLst/>
            </a:endParaRPr>
          </a:p>
          <a:p>
            <a:pPr algn="l">
              <a:buFont typeface="Arial" panose="020B0604020202020204" pitchFamily="34" charset="0"/>
              <a:buChar char="•"/>
            </a:pPr>
            <a:r>
              <a:rPr lang="en-ZA" b="0" i="0" dirty="0" err="1">
                <a:solidFill>
                  <a:srgbClr val="000000"/>
                </a:solidFill>
                <a:effectLst/>
              </a:rPr>
              <a:t>towardsdatascience</a:t>
            </a:r>
            <a:r>
              <a:rPr lang="en-ZA" b="0" i="0" dirty="0">
                <a:solidFill>
                  <a:srgbClr val="000000"/>
                </a:solidFill>
                <a:effectLst/>
              </a:rPr>
              <a:t>: </a:t>
            </a:r>
            <a:r>
              <a:rPr lang="en-ZA" b="0" i="0" u="sng" dirty="0">
                <a:solidFill>
                  <a:srgbClr val="0088CC"/>
                </a:solidFill>
                <a:effectLst/>
                <a:hlinkClick r:id="rId3"/>
              </a:rPr>
              <a:t>https://towardsdatascience.com/how-to-efficiently-remove-punctuations-from-a-string-899ad4a059fb</a:t>
            </a:r>
            <a:endParaRPr lang="en-ZA" b="0" i="0" dirty="0">
              <a:solidFill>
                <a:srgbClr val="000000"/>
              </a:solidFill>
              <a:effectLst/>
            </a:endParaRPr>
          </a:p>
          <a:p>
            <a:pPr algn="l">
              <a:buFont typeface="Arial" panose="020B0604020202020204" pitchFamily="34" charset="0"/>
              <a:buChar char="•"/>
            </a:pPr>
            <a:r>
              <a:rPr lang="en-ZA" b="0" i="0" dirty="0" err="1">
                <a:solidFill>
                  <a:srgbClr val="000000"/>
                </a:solidFill>
                <a:effectLst/>
              </a:rPr>
              <a:t>codegrepper</a:t>
            </a:r>
            <a:r>
              <a:rPr lang="en-ZA" b="0" i="0" dirty="0">
                <a:solidFill>
                  <a:srgbClr val="000000"/>
                </a:solidFill>
                <a:effectLst/>
              </a:rPr>
              <a:t>: </a:t>
            </a:r>
            <a:r>
              <a:rPr lang="en-ZA" b="0" i="0" u="sng" dirty="0">
                <a:solidFill>
                  <a:srgbClr val="0088CC"/>
                </a:solidFill>
                <a:effectLst/>
                <a:hlinkClick r:id="rId4"/>
              </a:rPr>
              <a:t>https://www.codegrepper.com/code-examples/python/pandas+series+remove+punctuation</a:t>
            </a:r>
            <a:endParaRPr lang="en-ZA" b="0" i="0" dirty="0">
              <a:solidFill>
                <a:srgbClr val="000000"/>
              </a:solidFill>
              <a:effectLst/>
            </a:endParaRPr>
          </a:p>
          <a:p>
            <a:pPr algn="l">
              <a:buFont typeface="Arial" panose="020B0604020202020204" pitchFamily="34" charset="0"/>
              <a:buChar char="•"/>
            </a:pPr>
            <a:r>
              <a:rPr lang="en-ZA" b="0" i="0" u="sng" dirty="0">
                <a:solidFill>
                  <a:srgbClr val="0088CC"/>
                </a:solidFill>
                <a:effectLst/>
                <a:hlinkClick r:id="rId5"/>
              </a:rPr>
              <a:t>https://stackoverflow.com/questions/54396405/how-can-i-preprocess-nlp-text-lowercase-remove-special-characters-remove-numb</a:t>
            </a:r>
            <a:endParaRPr lang="en-ZA" b="0" i="0" dirty="0">
              <a:solidFill>
                <a:srgbClr val="000000"/>
              </a:solidFill>
              <a:effectLst/>
            </a:endParaRPr>
          </a:p>
          <a:p>
            <a:pPr marL="285750" indent="-285750">
              <a:buFont typeface="Arial" panose="020B0604020202020204" pitchFamily="34" charset="0"/>
              <a:buChar char="•"/>
            </a:pPr>
            <a:endParaRPr lang="en-ZA" dirty="0">
              <a:solidFill>
                <a:srgbClr val="4D6748"/>
              </a:solidFill>
            </a:endParaRPr>
          </a:p>
          <a:p>
            <a:endParaRPr lang="en-ZA" dirty="0">
              <a:solidFill>
                <a:srgbClr val="4D6748"/>
              </a:solidFill>
            </a:endParaRPr>
          </a:p>
          <a:p>
            <a:endParaRPr lang="en-ZA" dirty="0">
              <a:solidFill>
                <a:srgbClr val="4D6748"/>
              </a:solidFill>
            </a:endParaRPr>
          </a:p>
          <a:p>
            <a:pPr marL="285750" indent="-285750" algn="ctr">
              <a:buFont typeface="Arial" panose="020B0604020202020204" pitchFamily="34" charset="0"/>
              <a:buChar char="•"/>
            </a:pPr>
            <a:endParaRPr lang="en-ZA" dirty="0">
              <a:solidFill>
                <a:srgbClr val="4D6748"/>
              </a:solidFill>
            </a:endParaRPr>
          </a:p>
        </p:txBody>
      </p:sp>
    </p:spTree>
    <p:extLst>
      <p:ext uri="{BB962C8B-B14F-4D97-AF65-F5344CB8AC3E}">
        <p14:creationId xmlns:p14="http://schemas.microsoft.com/office/powerpoint/2010/main" val="9018543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6249E247-3C7E-4BFF-BCAD-8A6AC7E327F9}"/>
              </a:ext>
            </a:extLst>
          </p:cNvPr>
          <p:cNvSpPr/>
          <p:nvPr/>
        </p:nvSpPr>
        <p:spPr>
          <a:xfrm>
            <a:off x="1981200" y="2410263"/>
            <a:ext cx="8229600" cy="2037474"/>
          </a:xfrm>
          <a:prstGeom prst="roundRect">
            <a:avLst/>
          </a:prstGeom>
          <a:solidFill>
            <a:srgbClr val="0693BE"/>
          </a:solidFill>
          <a:ln/>
          <a:effectLst>
            <a:innerShdw blurRad="114300">
              <a:prstClr val="black"/>
            </a:inn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We have been tasked to determine how people perceive climate change and whether they believe it is man-made or not</a:t>
            </a:r>
            <a:r>
              <a:rPr lang="en-US" sz="2400" dirty="0"/>
              <a:t>?</a:t>
            </a:r>
            <a:endParaRPr lang="en-ZA" dirty="0"/>
          </a:p>
        </p:txBody>
      </p:sp>
      <p:grpSp>
        <p:nvGrpSpPr>
          <p:cNvPr id="7" name="Group 6">
            <a:extLst>
              <a:ext uri="{FF2B5EF4-FFF2-40B4-BE49-F238E27FC236}">
                <a16:creationId xmlns:a16="http://schemas.microsoft.com/office/drawing/2014/main" id="{18DBE215-80EF-441B-8FB3-21F860665FF1}"/>
              </a:ext>
            </a:extLst>
          </p:cNvPr>
          <p:cNvGrpSpPr/>
          <p:nvPr/>
        </p:nvGrpSpPr>
        <p:grpSpPr>
          <a:xfrm>
            <a:off x="326823" y="224621"/>
            <a:ext cx="2261986" cy="1884753"/>
            <a:chOff x="1322926" y="1361630"/>
            <a:chExt cx="3522955" cy="3009529"/>
          </a:xfrm>
        </p:grpSpPr>
        <p:sp>
          <p:nvSpPr>
            <p:cNvPr id="8" name="Oval 7">
              <a:extLst>
                <a:ext uri="{FF2B5EF4-FFF2-40B4-BE49-F238E27FC236}">
                  <a16:creationId xmlns:a16="http://schemas.microsoft.com/office/drawing/2014/main" id="{D4526CA8-3098-40FB-A77E-D241F9052410}"/>
                </a:ext>
              </a:extLst>
            </p:cNvPr>
            <p:cNvSpPr/>
            <p:nvPr/>
          </p:nvSpPr>
          <p:spPr>
            <a:xfrm>
              <a:off x="1322928" y="1361630"/>
              <a:ext cx="3522953" cy="3009529"/>
            </a:xfrm>
            <a:prstGeom prst="ellipse">
              <a:avLst/>
            </a:prstGeom>
            <a:solidFill>
              <a:srgbClr val="0693BE"/>
            </a:solidFill>
            <a:ln>
              <a:solidFill>
                <a:schemeClr val="accent1">
                  <a:lumMod val="60000"/>
                  <a:lumOff val="4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ZA" dirty="0"/>
            </a:p>
          </p:txBody>
        </p:sp>
        <p:sp>
          <p:nvSpPr>
            <p:cNvPr id="9" name="TextBox 8">
              <a:extLst>
                <a:ext uri="{FF2B5EF4-FFF2-40B4-BE49-F238E27FC236}">
                  <a16:creationId xmlns:a16="http://schemas.microsoft.com/office/drawing/2014/main" id="{3EEBC694-C9FF-44F5-A0C8-4961BD628E1A}"/>
                </a:ext>
              </a:extLst>
            </p:cNvPr>
            <p:cNvSpPr txBox="1"/>
            <p:nvPr/>
          </p:nvSpPr>
          <p:spPr>
            <a:xfrm>
              <a:off x="1322926" y="2006359"/>
              <a:ext cx="3522955" cy="1523495"/>
            </a:xfrm>
            <a:prstGeom prst="rect">
              <a:avLst/>
            </a:prstGeom>
            <a:noFill/>
          </p:spPr>
          <p:txBody>
            <a:bodyPr wrap="square" rtlCol="0">
              <a:spAutoFit/>
            </a:bodyPr>
            <a:lstStyle/>
            <a:p>
              <a:pPr algn="ctr"/>
              <a:r>
                <a:rPr lang="en-ZA" sz="2800" dirty="0">
                  <a:solidFill>
                    <a:schemeClr val="bg1"/>
                  </a:solidFill>
                </a:rPr>
                <a:t>Problem Statement</a:t>
              </a:r>
            </a:p>
          </p:txBody>
        </p:sp>
      </p:grpSp>
    </p:spTree>
    <p:extLst>
      <p:ext uri="{BB962C8B-B14F-4D97-AF65-F5344CB8AC3E}">
        <p14:creationId xmlns:p14="http://schemas.microsoft.com/office/powerpoint/2010/main" val="208558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3000"/>
                                        <p:tgtEl>
                                          <p:spTgt spid="6"/>
                                        </p:tgtEl>
                                      </p:cBhvr>
                                    </p:animEffect>
                                    <p:anim calcmode="lin" valueType="num">
                                      <p:cBhvr>
                                        <p:cTn id="8" dur="3000" fill="hold"/>
                                        <p:tgtEl>
                                          <p:spTgt spid="6"/>
                                        </p:tgtEl>
                                        <p:attrNameLst>
                                          <p:attrName>ppt_x</p:attrName>
                                        </p:attrNameLst>
                                      </p:cBhvr>
                                      <p:tavLst>
                                        <p:tav tm="0">
                                          <p:val>
                                            <p:strVal val="#ppt_x"/>
                                          </p:val>
                                        </p:tav>
                                        <p:tav tm="100000">
                                          <p:val>
                                            <p:strVal val="#ppt_x"/>
                                          </p:val>
                                        </p:tav>
                                      </p:tavLst>
                                    </p:anim>
                                    <p:anim calcmode="lin" valueType="num">
                                      <p:cBhvr>
                                        <p:cTn id="9" dur="3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0FC00EE1-3E48-4E3E-B672-B97C9790DFD3}"/>
              </a:ext>
            </a:extLst>
          </p:cNvPr>
          <p:cNvSpPr/>
          <p:nvPr/>
        </p:nvSpPr>
        <p:spPr>
          <a:xfrm>
            <a:off x="377011" y="2181941"/>
            <a:ext cx="3352800" cy="619432"/>
          </a:xfrm>
          <a:prstGeom prst="roundRect">
            <a:avLst/>
          </a:prstGeom>
          <a:solidFill>
            <a:srgbClr val="0693B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dirty="0"/>
              <a:t>Project Life Cycle</a:t>
            </a:r>
          </a:p>
        </p:txBody>
      </p:sp>
      <p:sp>
        <p:nvSpPr>
          <p:cNvPr id="8" name="Rectangle: Rounded Corners 7">
            <a:extLst>
              <a:ext uri="{FF2B5EF4-FFF2-40B4-BE49-F238E27FC236}">
                <a16:creationId xmlns:a16="http://schemas.microsoft.com/office/drawing/2014/main" id="{D71C02C9-9C25-4EC0-AB66-9E0B7ED830DA}"/>
              </a:ext>
            </a:extLst>
          </p:cNvPr>
          <p:cNvSpPr/>
          <p:nvPr/>
        </p:nvSpPr>
        <p:spPr>
          <a:xfrm>
            <a:off x="1109514" y="2996031"/>
            <a:ext cx="3352800" cy="619432"/>
          </a:xfrm>
          <a:prstGeom prst="roundRect">
            <a:avLst/>
          </a:prstGeom>
          <a:solidFill>
            <a:srgbClr val="0693B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dirty="0"/>
              <a:t>Data Collection</a:t>
            </a:r>
          </a:p>
        </p:txBody>
      </p:sp>
      <p:sp>
        <p:nvSpPr>
          <p:cNvPr id="9" name="Rectangle: Rounded Corners 8">
            <a:extLst>
              <a:ext uri="{FF2B5EF4-FFF2-40B4-BE49-F238E27FC236}">
                <a16:creationId xmlns:a16="http://schemas.microsoft.com/office/drawing/2014/main" id="{09010E02-3C73-4720-9F1D-197CA9B8B20C}"/>
              </a:ext>
            </a:extLst>
          </p:cNvPr>
          <p:cNvSpPr/>
          <p:nvPr/>
        </p:nvSpPr>
        <p:spPr>
          <a:xfrm>
            <a:off x="1934979" y="3785244"/>
            <a:ext cx="3352800" cy="619432"/>
          </a:xfrm>
          <a:prstGeom prst="roundRect">
            <a:avLst/>
          </a:prstGeom>
          <a:solidFill>
            <a:srgbClr val="0693B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dirty="0"/>
              <a:t>Data Cleaning</a:t>
            </a:r>
          </a:p>
        </p:txBody>
      </p:sp>
      <p:sp>
        <p:nvSpPr>
          <p:cNvPr id="12" name="Rectangle: Rounded Corners 11">
            <a:extLst>
              <a:ext uri="{FF2B5EF4-FFF2-40B4-BE49-F238E27FC236}">
                <a16:creationId xmlns:a16="http://schemas.microsoft.com/office/drawing/2014/main" id="{A775DE0B-A033-4AA2-B93D-A832C66ECACC}"/>
              </a:ext>
            </a:extLst>
          </p:cNvPr>
          <p:cNvSpPr/>
          <p:nvPr/>
        </p:nvSpPr>
        <p:spPr>
          <a:xfrm>
            <a:off x="2943231" y="4574457"/>
            <a:ext cx="3352800" cy="619432"/>
          </a:xfrm>
          <a:prstGeom prst="roundRect">
            <a:avLst/>
          </a:prstGeom>
          <a:solidFill>
            <a:srgbClr val="0693B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dirty="0"/>
              <a:t>Exploratory Data Analysis</a:t>
            </a:r>
          </a:p>
        </p:txBody>
      </p:sp>
      <p:grpSp>
        <p:nvGrpSpPr>
          <p:cNvPr id="13" name="Group 12">
            <a:extLst>
              <a:ext uri="{FF2B5EF4-FFF2-40B4-BE49-F238E27FC236}">
                <a16:creationId xmlns:a16="http://schemas.microsoft.com/office/drawing/2014/main" id="{F777239E-8767-4C68-8917-AB8CAAD80730}"/>
              </a:ext>
            </a:extLst>
          </p:cNvPr>
          <p:cNvGrpSpPr/>
          <p:nvPr/>
        </p:nvGrpSpPr>
        <p:grpSpPr>
          <a:xfrm>
            <a:off x="377011" y="346230"/>
            <a:ext cx="1771385" cy="1569707"/>
            <a:chOff x="1322926" y="1086367"/>
            <a:chExt cx="3522955" cy="3009529"/>
          </a:xfrm>
        </p:grpSpPr>
        <p:sp>
          <p:nvSpPr>
            <p:cNvPr id="14" name="Oval 13">
              <a:extLst>
                <a:ext uri="{FF2B5EF4-FFF2-40B4-BE49-F238E27FC236}">
                  <a16:creationId xmlns:a16="http://schemas.microsoft.com/office/drawing/2014/main" id="{5CA8006B-4543-4062-95BF-91185EFCA168}"/>
                </a:ext>
              </a:extLst>
            </p:cNvPr>
            <p:cNvSpPr/>
            <p:nvPr/>
          </p:nvSpPr>
          <p:spPr>
            <a:xfrm>
              <a:off x="1322928" y="1086367"/>
              <a:ext cx="3522953" cy="3009529"/>
            </a:xfrm>
            <a:prstGeom prst="ellipse">
              <a:avLst/>
            </a:prstGeom>
            <a:solidFill>
              <a:srgbClr val="0693BE"/>
            </a:solidFill>
            <a:ln>
              <a:solidFill>
                <a:schemeClr val="accent1">
                  <a:lumMod val="60000"/>
                  <a:lumOff val="4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ZA" dirty="0"/>
            </a:p>
          </p:txBody>
        </p:sp>
        <p:sp>
          <p:nvSpPr>
            <p:cNvPr id="17" name="TextBox 16">
              <a:extLst>
                <a:ext uri="{FF2B5EF4-FFF2-40B4-BE49-F238E27FC236}">
                  <a16:creationId xmlns:a16="http://schemas.microsoft.com/office/drawing/2014/main" id="{8C92184B-B959-4DCD-A934-94CE243736C0}"/>
                </a:ext>
              </a:extLst>
            </p:cNvPr>
            <p:cNvSpPr txBox="1"/>
            <p:nvPr/>
          </p:nvSpPr>
          <p:spPr>
            <a:xfrm>
              <a:off x="1322926" y="2006358"/>
              <a:ext cx="3522955" cy="933755"/>
            </a:xfrm>
            <a:prstGeom prst="rect">
              <a:avLst/>
            </a:prstGeom>
            <a:noFill/>
          </p:spPr>
          <p:txBody>
            <a:bodyPr wrap="square" rtlCol="0">
              <a:spAutoFit/>
            </a:bodyPr>
            <a:lstStyle/>
            <a:p>
              <a:pPr algn="ctr"/>
              <a:r>
                <a:rPr lang="en-ZA" sz="3200" dirty="0">
                  <a:solidFill>
                    <a:schemeClr val="bg1"/>
                  </a:solidFill>
                </a:rPr>
                <a:t>Steps</a:t>
              </a:r>
            </a:p>
          </p:txBody>
        </p:sp>
      </p:grpSp>
      <p:grpSp>
        <p:nvGrpSpPr>
          <p:cNvPr id="19" name="Group 18">
            <a:extLst>
              <a:ext uri="{FF2B5EF4-FFF2-40B4-BE49-F238E27FC236}">
                <a16:creationId xmlns:a16="http://schemas.microsoft.com/office/drawing/2014/main" id="{F009DA5A-E8C4-42F8-83BC-1A954CF1D9C6}"/>
              </a:ext>
            </a:extLst>
          </p:cNvPr>
          <p:cNvGrpSpPr/>
          <p:nvPr/>
        </p:nvGrpSpPr>
        <p:grpSpPr>
          <a:xfrm>
            <a:off x="4619631" y="5626425"/>
            <a:ext cx="3352800" cy="1099600"/>
            <a:chOff x="6809690" y="5552806"/>
            <a:chExt cx="3352800" cy="1099600"/>
          </a:xfrm>
        </p:grpSpPr>
        <p:pic>
          <p:nvPicPr>
            <p:cNvPr id="20" name="Picture 19" descr="A picture containing chart&#10;&#10;Description automatically generated">
              <a:extLst>
                <a:ext uri="{FF2B5EF4-FFF2-40B4-BE49-F238E27FC236}">
                  <a16:creationId xmlns:a16="http://schemas.microsoft.com/office/drawing/2014/main" id="{FF2B3AD7-952D-4136-B176-3FDB92EAB1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04201" y="5552806"/>
              <a:ext cx="2854594" cy="480168"/>
            </a:xfrm>
            <a:prstGeom prst="rect">
              <a:avLst/>
            </a:prstGeom>
          </p:spPr>
        </p:pic>
        <p:sp>
          <p:nvSpPr>
            <p:cNvPr id="21" name="Rectangle: Rounded Corners 20">
              <a:extLst>
                <a:ext uri="{FF2B5EF4-FFF2-40B4-BE49-F238E27FC236}">
                  <a16:creationId xmlns:a16="http://schemas.microsoft.com/office/drawing/2014/main" id="{234E1B66-2B0F-41F3-9D08-29DDD7BD3496}"/>
                </a:ext>
              </a:extLst>
            </p:cNvPr>
            <p:cNvSpPr/>
            <p:nvPr/>
          </p:nvSpPr>
          <p:spPr>
            <a:xfrm>
              <a:off x="6809690" y="6032974"/>
              <a:ext cx="3352800" cy="619432"/>
            </a:xfrm>
            <a:prstGeom prst="roundRect">
              <a:avLst/>
            </a:prstGeom>
            <a:solidFill>
              <a:srgbClr val="0693B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dirty="0"/>
                <a:t>Model Building</a:t>
              </a:r>
            </a:p>
          </p:txBody>
        </p:sp>
      </p:grpSp>
    </p:spTree>
    <p:extLst>
      <p:ext uri="{BB962C8B-B14F-4D97-AF65-F5344CB8AC3E}">
        <p14:creationId xmlns:p14="http://schemas.microsoft.com/office/powerpoint/2010/main" val="3166642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1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900"/>
                                        <p:tgtEl>
                                          <p:spTgt spid="6"/>
                                        </p:tgtEl>
                                      </p:cBhvr>
                                    </p:animEffect>
                                    <p:anim calcmode="lin" valueType="num">
                                      <p:cBhvr>
                                        <p:cTn id="8" dur="1900" fill="hold"/>
                                        <p:tgtEl>
                                          <p:spTgt spid="6"/>
                                        </p:tgtEl>
                                        <p:attrNameLst>
                                          <p:attrName>ppt_x</p:attrName>
                                        </p:attrNameLst>
                                      </p:cBhvr>
                                      <p:tavLst>
                                        <p:tav tm="0">
                                          <p:val>
                                            <p:strVal val="#ppt_x"/>
                                          </p:val>
                                        </p:tav>
                                        <p:tav tm="100000">
                                          <p:val>
                                            <p:strVal val="#ppt_x"/>
                                          </p:val>
                                        </p:tav>
                                      </p:tavLst>
                                    </p:anim>
                                    <p:anim calcmode="lin" valueType="num">
                                      <p:cBhvr>
                                        <p:cTn id="9" dur="19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1900"/>
                                        <p:tgtEl>
                                          <p:spTgt spid="8"/>
                                        </p:tgtEl>
                                      </p:cBhvr>
                                    </p:animEffect>
                                    <p:anim calcmode="lin" valueType="num">
                                      <p:cBhvr>
                                        <p:cTn id="15" dur="1900" fill="hold"/>
                                        <p:tgtEl>
                                          <p:spTgt spid="8"/>
                                        </p:tgtEl>
                                        <p:attrNameLst>
                                          <p:attrName>ppt_x</p:attrName>
                                        </p:attrNameLst>
                                      </p:cBhvr>
                                      <p:tavLst>
                                        <p:tav tm="0">
                                          <p:val>
                                            <p:strVal val="#ppt_x"/>
                                          </p:val>
                                        </p:tav>
                                        <p:tav tm="100000">
                                          <p:val>
                                            <p:strVal val="#ppt_x"/>
                                          </p:val>
                                        </p:tav>
                                      </p:tavLst>
                                    </p:anim>
                                    <p:anim calcmode="lin" valueType="num">
                                      <p:cBhvr>
                                        <p:cTn id="16" dur="19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1800"/>
                                        <p:tgtEl>
                                          <p:spTgt spid="9"/>
                                        </p:tgtEl>
                                      </p:cBhvr>
                                    </p:animEffect>
                                    <p:anim calcmode="lin" valueType="num">
                                      <p:cBhvr>
                                        <p:cTn id="22" dur="1800" fill="hold"/>
                                        <p:tgtEl>
                                          <p:spTgt spid="9"/>
                                        </p:tgtEl>
                                        <p:attrNameLst>
                                          <p:attrName>ppt_x</p:attrName>
                                        </p:attrNameLst>
                                      </p:cBhvr>
                                      <p:tavLst>
                                        <p:tav tm="0">
                                          <p:val>
                                            <p:strVal val="#ppt_x"/>
                                          </p:val>
                                        </p:tav>
                                        <p:tav tm="100000">
                                          <p:val>
                                            <p:strVal val="#ppt_x"/>
                                          </p:val>
                                        </p:tav>
                                      </p:tavLst>
                                    </p:anim>
                                    <p:anim calcmode="lin" valueType="num">
                                      <p:cBhvr>
                                        <p:cTn id="23" dur="18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1000"/>
                                        <p:tgtEl>
                                          <p:spTgt spid="12"/>
                                        </p:tgtEl>
                                      </p:cBhvr>
                                    </p:animEffect>
                                    <p:anim calcmode="lin" valueType="num">
                                      <p:cBhvr>
                                        <p:cTn id="29" dur="1000" fill="hold"/>
                                        <p:tgtEl>
                                          <p:spTgt spid="12"/>
                                        </p:tgtEl>
                                        <p:attrNameLst>
                                          <p:attrName>ppt_x</p:attrName>
                                        </p:attrNameLst>
                                      </p:cBhvr>
                                      <p:tavLst>
                                        <p:tav tm="0">
                                          <p:val>
                                            <p:strVal val="#ppt_x"/>
                                          </p:val>
                                        </p:tav>
                                        <p:tav tm="100000">
                                          <p:val>
                                            <p:strVal val="#ppt_x"/>
                                          </p:val>
                                        </p:tav>
                                      </p:tavLst>
                                    </p:anim>
                                    <p:anim calcmode="lin" valueType="num">
                                      <p:cBhvr>
                                        <p:cTn id="30"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19"/>
                                        </p:tgtEl>
                                        <p:attrNameLst>
                                          <p:attrName>style.visibility</p:attrName>
                                        </p:attrNameLst>
                                      </p:cBhvr>
                                      <p:to>
                                        <p:strVal val="visible"/>
                                      </p:to>
                                    </p:set>
                                    <p:animEffect transition="in" filter="fade">
                                      <p:cBhvr>
                                        <p:cTn id="35" dur="1000"/>
                                        <p:tgtEl>
                                          <p:spTgt spid="19"/>
                                        </p:tgtEl>
                                      </p:cBhvr>
                                    </p:animEffect>
                                    <p:anim calcmode="lin" valueType="num">
                                      <p:cBhvr>
                                        <p:cTn id="36" dur="1000" fill="hold"/>
                                        <p:tgtEl>
                                          <p:spTgt spid="19"/>
                                        </p:tgtEl>
                                        <p:attrNameLst>
                                          <p:attrName>ppt_x</p:attrName>
                                        </p:attrNameLst>
                                      </p:cBhvr>
                                      <p:tavLst>
                                        <p:tav tm="0">
                                          <p:val>
                                            <p:strVal val="#ppt_x"/>
                                          </p:val>
                                        </p:tav>
                                        <p:tav tm="100000">
                                          <p:val>
                                            <p:strVal val="#ppt_x"/>
                                          </p:val>
                                        </p:tav>
                                      </p:tavLst>
                                    </p:anim>
                                    <p:anim calcmode="lin" valueType="num">
                                      <p:cBhvr>
                                        <p:cTn id="37"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9" grpId="0" animBg="1"/>
      <p:bldP spid="12"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CC135F01-8EF3-4F03-A7D4-F38BC81F7676}"/>
              </a:ext>
            </a:extLst>
          </p:cNvPr>
          <p:cNvSpPr/>
          <p:nvPr/>
        </p:nvSpPr>
        <p:spPr>
          <a:xfrm>
            <a:off x="1671485" y="2042914"/>
            <a:ext cx="8229600" cy="2037474"/>
          </a:xfrm>
          <a:prstGeom prst="roundRect">
            <a:avLst/>
          </a:prstGeom>
          <a:solidFill>
            <a:srgbClr val="0693BE"/>
          </a:solidFill>
          <a:ln/>
          <a:effectLst>
            <a:innerShdw blurRad="114300">
              <a:prstClr val="black"/>
            </a:inn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400" dirty="0"/>
              <a:t>After Cleaning data we will take a deeper look into our data using Exploratory Data Analysis </a:t>
            </a:r>
          </a:p>
          <a:p>
            <a:pPr algn="ctr"/>
            <a:endParaRPr lang="en-ZA" dirty="0"/>
          </a:p>
        </p:txBody>
      </p:sp>
      <p:sp>
        <p:nvSpPr>
          <p:cNvPr id="7" name="Rectangle: Rounded Corners 6">
            <a:extLst>
              <a:ext uri="{FF2B5EF4-FFF2-40B4-BE49-F238E27FC236}">
                <a16:creationId xmlns:a16="http://schemas.microsoft.com/office/drawing/2014/main" id="{228FD7EF-6A37-4C19-A5CB-82DE3A698C98}"/>
              </a:ext>
            </a:extLst>
          </p:cNvPr>
          <p:cNvSpPr/>
          <p:nvPr/>
        </p:nvSpPr>
        <p:spPr>
          <a:xfrm>
            <a:off x="1774723" y="4289585"/>
            <a:ext cx="8229600" cy="2037474"/>
          </a:xfrm>
          <a:prstGeom prst="roundRect">
            <a:avLst/>
          </a:prstGeom>
          <a:solidFill>
            <a:srgbClr val="0693BE"/>
          </a:solidFill>
          <a:ln/>
          <a:effectLst>
            <a:innerShdw blurRad="114300">
              <a:prstClr val="black"/>
            </a:inn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400" dirty="0"/>
              <a:t>Using Feature selection and the powerful NLTK library to check which training data for tweets is more suitable to yield the best performing models </a:t>
            </a:r>
            <a:endParaRPr lang="en-ZA" dirty="0"/>
          </a:p>
        </p:txBody>
      </p:sp>
      <p:grpSp>
        <p:nvGrpSpPr>
          <p:cNvPr id="8" name="Group 7">
            <a:extLst>
              <a:ext uri="{FF2B5EF4-FFF2-40B4-BE49-F238E27FC236}">
                <a16:creationId xmlns:a16="http://schemas.microsoft.com/office/drawing/2014/main" id="{80D0D33F-AE99-4793-BE3C-929892F724A6}"/>
              </a:ext>
            </a:extLst>
          </p:cNvPr>
          <p:cNvGrpSpPr/>
          <p:nvPr/>
        </p:nvGrpSpPr>
        <p:grpSpPr>
          <a:xfrm>
            <a:off x="540492" y="321744"/>
            <a:ext cx="2261986" cy="1511973"/>
            <a:chOff x="1322926" y="1086367"/>
            <a:chExt cx="3522955" cy="3009529"/>
          </a:xfrm>
        </p:grpSpPr>
        <p:sp>
          <p:nvSpPr>
            <p:cNvPr id="9" name="Oval 8">
              <a:extLst>
                <a:ext uri="{FF2B5EF4-FFF2-40B4-BE49-F238E27FC236}">
                  <a16:creationId xmlns:a16="http://schemas.microsoft.com/office/drawing/2014/main" id="{9D35A05A-CA26-436B-8FF8-23BBA2889B8D}"/>
                </a:ext>
              </a:extLst>
            </p:cNvPr>
            <p:cNvSpPr/>
            <p:nvPr/>
          </p:nvSpPr>
          <p:spPr>
            <a:xfrm>
              <a:off x="1322928" y="1086367"/>
              <a:ext cx="3522953" cy="3009529"/>
            </a:xfrm>
            <a:prstGeom prst="ellipse">
              <a:avLst/>
            </a:prstGeom>
            <a:solidFill>
              <a:srgbClr val="0693BE"/>
            </a:solidFill>
            <a:ln>
              <a:solidFill>
                <a:schemeClr val="accent1">
                  <a:lumMod val="60000"/>
                  <a:lumOff val="4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ZA" dirty="0"/>
            </a:p>
          </p:txBody>
        </p:sp>
        <p:sp>
          <p:nvSpPr>
            <p:cNvPr id="10" name="TextBox 9">
              <a:extLst>
                <a:ext uri="{FF2B5EF4-FFF2-40B4-BE49-F238E27FC236}">
                  <a16:creationId xmlns:a16="http://schemas.microsoft.com/office/drawing/2014/main" id="{F31E0978-EEB6-44F0-BA50-EFCB32D34EA6}"/>
                </a:ext>
              </a:extLst>
            </p:cNvPr>
            <p:cNvSpPr txBox="1"/>
            <p:nvPr/>
          </p:nvSpPr>
          <p:spPr>
            <a:xfrm>
              <a:off x="1322926" y="2006358"/>
              <a:ext cx="3522955" cy="933755"/>
            </a:xfrm>
            <a:prstGeom prst="rect">
              <a:avLst/>
            </a:prstGeom>
            <a:noFill/>
          </p:spPr>
          <p:txBody>
            <a:bodyPr wrap="square" rtlCol="0">
              <a:spAutoFit/>
            </a:bodyPr>
            <a:lstStyle/>
            <a:p>
              <a:pPr algn="ctr"/>
              <a:r>
                <a:rPr lang="en-ZA" sz="3200" dirty="0">
                  <a:solidFill>
                    <a:schemeClr val="bg1"/>
                  </a:solidFill>
                </a:rPr>
                <a:t>Approach</a:t>
              </a:r>
            </a:p>
          </p:txBody>
        </p:sp>
      </p:grpSp>
    </p:spTree>
    <p:extLst>
      <p:ext uri="{BB962C8B-B14F-4D97-AF65-F5344CB8AC3E}">
        <p14:creationId xmlns:p14="http://schemas.microsoft.com/office/powerpoint/2010/main" val="3295135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3000"/>
                                        <p:tgtEl>
                                          <p:spTgt spid="6"/>
                                        </p:tgtEl>
                                      </p:cBhvr>
                                    </p:animEffect>
                                    <p:anim calcmode="lin" valueType="num">
                                      <p:cBhvr>
                                        <p:cTn id="8" dur="3000" fill="hold"/>
                                        <p:tgtEl>
                                          <p:spTgt spid="6"/>
                                        </p:tgtEl>
                                        <p:attrNameLst>
                                          <p:attrName>ppt_x</p:attrName>
                                        </p:attrNameLst>
                                      </p:cBhvr>
                                      <p:tavLst>
                                        <p:tav tm="0">
                                          <p:val>
                                            <p:strVal val="#ppt_x"/>
                                          </p:val>
                                        </p:tav>
                                        <p:tav tm="100000">
                                          <p:val>
                                            <p:strVal val="#ppt_x"/>
                                          </p:val>
                                        </p:tav>
                                      </p:tavLst>
                                    </p:anim>
                                    <p:anim calcmode="lin" valueType="num">
                                      <p:cBhvr>
                                        <p:cTn id="9" dur="3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3000"/>
                                        <p:tgtEl>
                                          <p:spTgt spid="7"/>
                                        </p:tgtEl>
                                      </p:cBhvr>
                                    </p:animEffect>
                                    <p:anim calcmode="lin" valueType="num">
                                      <p:cBhvr>
                                        <p:cTn id="15" dur="3000" fill="hold"/>
                                        <p:tgtEl>
                                          <p:spTgt spid="7"/>
                                        </p:tgtEl>
                                        <p:attrNameLst>
                                          <p:attrName>ppt_x</p:attrName>
                                        </p:attrNameLst>
                                      </p:cBhvr>
                                      <p:tavLst>
                                        <p:tav tm="0">
                                          <p:val>
                                            <p:strVal val="#ppt_x"/>
                                          </p:val>
                                        </p:tav>
                                        <p:tav tm="100000">
                                          <p:val>
                                            <p:strVal val="#ppt_x"/>
                                          </p:val>
                                        </p:tav>
                                      </p:tavLst>
                                    </p:anim>
                                    <p:anim calcmode="lin" valueType="num">
                                      <p:cBhvr>
                                        <p:cTn id="16" dur="3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EB434389-3B2B-4D60-9EF8-52658DE484C9}"/>
              </a:ext>
            </a:extLst>
          </p:cNvPr>
          <p:cNvSpPr/>
          <p:nvPr/>
        </p:nvSpPr>
        <p:spPr>
          <a:xfrm>
            <a:off x="2147634" y="1730477"/>
            <a:ext cx="8278761" cy="4293251"/>
          </a:xfrm>
          <a:prstGeom prst="roundRect">
            <a:avLst/>
          </a:prstGeom>
          <a:solidFill>
            <a:srgbClr val="0693BE"/>
          </a:solidFill>
          <a:ln/>
          <a:effectLst>
            <a:innerShdw blurRad="114300">
              <a:prstClr val="black"/>
            </a:inn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endParaRPr lang="en-ZA" dirty="0"/>
          </a:p>
          <a:p>
            <a:endParaRPr lang="en-ZA" dirty="0"/>
          </a:p>
          <a:p>
            <a:endParaRPr lang="en-ZA" dirty="0"/>
          </a:p>
          <a:p>
            <a:endParaRPr lang="en-ZA" dirty="0"/>
          </a:p>
          <a:p>
            <a:endParaRPr lang="en-ZA" dirty="0"/>
          </a:p>
          <a:p>
            <a:endParaRPr lang="en-ZA" dirty="0"/>
          </a:p>
          <a:p>
            <a:endParaRPr lang="en-ZA" dirty="0"/>
          </a:p>
          <a:p>
            <a:endParaRPr lang="en-ZA" dirty="0"/>
          </a:p>
          <a:p>
            <a:endParaRPr lang="en-ZA" dirty="0"/>
          </a:p>
          <a:p>
            <a:endParaRPr lang="en-ZA" dirty="0"/>
          </a:p>
          <a:p>
            <a:endParaRPr lang="en-ZA" dirty="0"/>
          </a:p>
          <a:p>
            <a:endParaRPr lang="en-ZA" dirty="0"/>
          </a:p>
          <a:p>
            <a:endParaRPr lang="en-ZA" dirty="0"/>
          </a:p>
          <a:p>
            <a:endParaRPr lang="en-ZA" dirty="0"/>
          </a:p>
          <a:p>
            <a:pPr fontAlgn="base"/>
            <a:r>
              <a:rPr lang="en-US" dirty="0"/>
              <a:t>Each tweet is labelled as one of the following classes represented as Sentiments:</a:t>
            </a:r>
          </a:p>
          <a:p>
            <a:pPr fontAlgn="base"/>
            <a:endParaRPr lang="en-US" dirty="0"/>
          </a:p>
          <a:p>
            <a:pPr fontAlgn="base"/>
            <a:r>
              <a:rPr lang="en-US" dirty="0"/>
              <a:t>Class Description 2 News: the tweet links to factual news about climate change</a:t>
            </a:r>
          </a:p>
          <a:p>
            <a:pPr fontAlgn="base"/>
            <a:endParaRPr lang="en-US" dirty="0"/>
          </a:p>
          <a:p>
            <a:pPr fontAlgn="base"/>
            <a:r>
              <a:rPr lang="en-US" dirty="0"/>
              <a:t>Class Description 1 Pro: the tweet supports the belief of man-made climate change </a:t>
            </a:r>
          </a:p>
          <a:p>
            <a:pPr fontAlgn="base"/>
            <a:endParaRPr lang="en-US" dirty="0"/>
          </a:p>
          <a:p>
            <a:pPr fontAlgn="base"/>
            <a:r>
              <a:rPr lang="en-US" dirty="0"/>
              <a:t>Class Description 0 Neutral: the tweet neither supports nor refutes the belief of man-made climate change </a:t>
            </a:r>
          </a:p>
          <a:p>
            <a:pPr fontAlgn="base"/>
            <a:endParaRPr lang="en-US" dirty="0"/>
          </a:p>
          <a:p>
            <a:pPr fontAlgn="base"/>
            <a:r>
              <a:rPr lang="en-US" dirty="0"/>
              <a:t>Class Description -1 Anti: the tweet does not believe in man-made climate change </a:t>
            </a:r>
            <a:endParaRPr lang="en-ZA" dirty="0"/>
          </a:p>
          <a:p>
            <a:endParaRPr lang="en-ZA" sz="2000" dirty="0"/>
          </a:p>
          <a:p>
            <a:endParaRPr lang="en-ZA" dirty="0"/>
          </a:p>
          <a:p>
            <a:endParaRPr lang="en-ZA" dirty="0"/>
          </a:p>
          <a:p>
            <a:endParaRPr lang="en-ZA" dirty="0"/>
          </a:p>
          <a:p>
            <a:endParaRPr lang="en-ZA" dirty="0"/>
          </a:p>
          <a:p>
            <a:endParaRPr lang="en-ZA" dirty="0"/>
          </a:p>
          <a:p>
            <a:endParaRPr lang="en-ZA" dirty="0"/>
          </a:p>
          <a:p>
            <a:endParaRPr lang="en-ZA" dirty="0"/>
          </a:p>
          <a:p>
            <a:endParaRPr lang="en-ZA" dirty="0"/>
          </a:p>
          <a:p>
            <a:endParaRPr lang="en-ZA" dirty="0"/>
          </a:p>
          <a:p>
            <a:endParaRPr lang="en-ZA" dirty="0"/>
          </a:p>
          <a:p>
            <a:endParaRPr lang="en-ZA" dirty="0"/>
          </a:p>
          <a:p>
            <a:endParaRPr lang="en-ZA" dirty="0"/>
          </a:p>
          <a:p>
            <a:endParaRPr lang="en-ZA" dirty="0"/>
          </a:p>
          <a:p>
            <a:endParaRPr lang="en-ZA" dirty="0"/>
          </a:p>
        </p:txBody>
      </p:sp>
      <p:grpSp>
        <p:nvGrpSpPr>
          <p:cNvPr id="7" name="Group 6">
            <a:extLst>
              <a:ext uri="{FF2B5EF4-FFF2-40B4-BE49-F238E27FC236}">
                <a16:creationId xmlns:a16="http://schemas.microsoft.com/office/drawing/2014/main" id="{B1077F81-02EF-4583-8285-7D7F3B237215}"/>
              </a:ext>
            </a:extLst>
          </p:cNvPr>
          <p:cNvGrpSpPr/>
          <p:nvPr/>
        </p:nvGrpSpPr>
        <p:grpSpPr>
          <a:xfrm>
            <a:off x="298511" y="96623"/>
            <a:ext cx="2462444" cy="1884753"/>
            <a:chOff x="1322926" y="1086367"/>
            <a:chExt cx="3522955" cy="3009529"/>
          </a:xfrm>
        </p:grpSpPr>
        <p:sp>
          <p:nvSpPr>
            <p:cNvPr id="8" name="Oval 7">
              <a:extLst>
                <a:ext uri="{FF2B5EF4-FFF2-40B4-BE49-F238E27FC236}">
                  <a16:creationId xmlns:a16="http://schemas.microsoft.com/office/drawing/2014/main" id="{7050B80D-00C3-469B-BEB0-4798F2124501}"/>
                </a:ext>
              </a:extLst>
            </p:cNvPr>
            <p:cNvSpPr/>
            <p:nvPr/>
          </p:nvSpPr>
          <p:spPr>
            <a:xfrm>
              <a:off x="1322928" y="1086367"/>
              <a:ext cx="3522953" cy="3009529"/>
            </a:xfrm>
            <a:prstGeom prst="ellipse">
              <a:avLst/>
            </a:prstGeom>
            <a:solidFill>
              <a:srgbClr val="0693BE"/>
            </a:solidFill>
            <a:ln>
              <a:solidFill>
                <a:schemeClr val="accent1">
                  <a:lumMod val="60000"/>
                  <a:lumOff val="4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ZA" dirty="0"/>
            </a:p>
          </p:txBody>
        </p:sp>
        <p:sp>
          <p:nvSpPr>
            <p:cNvPr id="9" name="TextBox 8">
              <a:extLst>
                <a:ext uri="{FF2B5EF4-FFF2-40B4-BE49-F238E27FC236}">
                  <a16:creationId xmlns:a16="http://schemas.microsoft.com/office/drawing/2014/main" id="{0468B3AB-6D7A-4232-9DF8-82AE7830A538}"/>
                </a:ext>
              </a:extLst>
            </p:cNvPr>
            <p:cNvSpPr txBox="1"/>
            <p:nvPr/>
          </p:nvSpPr>
          <p:spPr>
            <a:xfrm>
              <a:off x="1322926" y="1530779"/>
              <a:ext cx="3522953" cy="1720076"/>
            </a:xfrm>
            <a:prstGeom prst="rect">
              <a:avLst/>
            </a:prstGeom>
            <a:noFill/>
          </p:spPr>
          <p:txBody>
            <a:bodyPr wrap="square" rtlCol="0">
              <a:spAutoFit/>
            </a:bodyPr>
            <a:lstStyle/>
            <a:p>
              <a:pPr algn="ctr"/>
              <a:r>
                <a:rPr lang="en-ZA" sz="3200" dirty="0">
                  <a:solidFill>
                    <a:schemeClr val="bg1"/>
                  </a:solidFill>
                </a:rPr>
                <a:t>Data </a:t>
              </a:r>
            </a:p>
            <a:p>
              <a:pPr algn="ctr"/>
              <a:r>
                <a:rPr lang="en-ZA" sz="3200" dirty="0">
                  <a:solidFill>
                    <a:schemeClr val="bg1"/>
                  </a:solidFill>
                </a:rPr>
                <a:t>description</a:t>
              </a:r>
            </a:p>
          </p:txBody>
        </p:sp>
      </p:grpSp>
    </p:spTree>
    <p:extLst>
      <p:ext uri="{BB962C8B-B14F-4D97-AF65-F5344CB8AC3E}">
        <p14:creationId xmlns:p14="http://schemas.microsoft.com/office/powerpoint/2010/main" val="226449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A1DFC5A4-04EE-4A07-AA75-A1729F679BA1}"/>
              </a:ext>
            </a:extLst>
          </p:cNvPr>
          <p:cNvGrpSpPr/>
          <p:nvPr/>
        </p:nvGrpSpPr>
        <p:grpSpPr>
          <a:xfrm>
            <a:off x="565548" y="385486"/>
            <a:ext cx="1498505" cy="1383391"/>
            <a:chOff x="1275629" y="1381073"/>
            <a:chExt cx="3977255" cy="3077946"/>
          </a:xfrm>
        </p:grpSpPr>
        <p:sp>
          <p:nvSpPr>
            <p:cNvPr id="3" name="Oval 2">
              <a:extLst>
                <a:ext uri="{FF2B5EF4-FFF2-40B4-BE49-F238E27FC236}">
                  <a16:creationId xmlns:a16="http://schemas.microsoft.com/office/drawing/2014/main" id="{B026AE7B-BA2B-4B8E-8A4A-CC51294E8EAD}"/>
                </a:ext>
              </a:extLst>
            </p:cNvPr>
            <p:cNvSpPr/>
            <p:nvPr/>
          </p:nvSpPr>
          <p:spPr>
            <a:xfrm>
              <a:off x="1275629" y="1381073"/>
              <a:ext cx="3977255" cy="3077946"/>
            </a:xfrm>
            <a:prstGeom prst="ellipse">
              <a:avLst/>
            </a:prstGeom>
            <a:solidFill>
              <a:srgbClr val="0693BE"/>
            </a:solidFill>
          </p:spPr>
          <p:style>
            <a:lnRef idx="2">
              <a:schemeClr val="dk1"/>
            </a:lnRef>
            <a:fillRef idx="1">
              <a:schemeClr val="lt1"/>
            </a:fillRef>
            <a:effectRef idx="0">
              <a:schemeClr val="dk1"/>
            </a:effectRef>
            <a:fontRef idx="minor">
              <a:schemeClr val="dk1"/>
            </a:fontRef>
          </p:style>
          <p:txBody>
            <a:bodyPr rtlCol="0" anchor="ctr"/>
            <a:lstStyle/>
            <a:p>
              <a:pPr algn="ctr"/>
              <a:endParaRPr lang="en-ZA" dirty="0"/>
            </a:p>
          </p:txBody>
        </p:sp>
        <p:sp>
          <p:nvSpPr>
            <p:cNvPr id="4" name="TextBox 3">
              <a:extLst>
                <a:ext uri="{FF2B5EF4-FFF2-40B4-BE49-F238E27FC236}">
                  <a16:creationId xmlns:a16="http://schemas.microsoft.com/office/drawing/2014/main" id="{0C0B7518-5004-4894-AFA6-BD28F2E0B943}"/>
                </a:ext>
              </a:extLst>
            </p:cNvPr>
            <p:cNvSpPr txBox="1"/>
            <p:nvPr/>
          </p:nvSpPr>
          <p:spPr>
            <a:xfrm>
              <a:off x="2068804" y="1948367"/>
              <a:ext cx="2390914" cy="711855"/>
            </a:xfrm>
            <a:prstGeom prst="rect">
              <a:avLst/>
            </a:prstGeom>
            <a:noFill/>
          </p:spPr>
          <p:txBody>
            <a:bodyPr wrap="square" rtlCol="0">
              <a:spAutoFit/>
            </a:bodyPr>
            <a:lstStyle/>
            <a:p>
              <a:pPr algn="ctr"/>
              <a:r>
                <a:rPr lang="en-ZA" sz="2400" dirty="0">
                  <a:solidFill>
                    <a:schemeClr val="bg1"/>
                  </a:solidFill>
                </a:rPr>
                <a:t>Story Line</a:t>
              </a:r>
            </a:p>
          </p:txBody>
        </p:sp>
      </p:grpSp>
      <p:sp>
        <p:nvSpPr>
          <p:cNvPr id="6" name="TextBox 5">
            <a:extLst>
              <a:ext uri="{FF2B5EF4-FFF2-40B4-BE49-F238E27FC236}">
                <a16:creationId xmlns:a16="http://schemas.microsoft.com/office/drawing/2014/main" id="{1AEB6C2D-0482-42B6-8EDE-E7E57536D162}"/>
              </a:ext>
            </a:extLst>
          </p:cNvPr>
          <p:cNvSpPr txBox="1"/>
          <p:nvPr/>
        </p:nvSpPr>
        <p:spPr>
          <a:xfrm>
            <a:off x="4422741" y="869160"/>
            <a:ext cx="4590854" cy="5632311"/>
          </a:xfrm>
          <a:prstGeom prst="rect">
            <a:avLst/>
          </a:prstGeom>
          <a:noFill/>
        </p:spPr>
        <p:txBody>
          <a:bodyPr wrap="square" rtlCol="0">
            <a:spAutoFit/>
          </a:bodyPr>
          <a:lstStyle/>
          <a:p>
            <a:pPr algn="just"/>
            <a:r>
              <a:rPr lang="en-ZA" dirty="0"/>
              <a:t>Suppose there's a new Tech start-up company  that has built an amazing proto-type of Hybrid Solar Panels.</a:t>
            </a:r>
          </a:p>
          <a:p>
            <a:pPr algn="just"/>
            <a:endParaRPr lang="en-ZA" dirty="0"/>
          </a:p>
          <a:p>
            <a:pPr algn="just"/>
            <a:r>
              <a:rPr lang="en-ZA" dirty="0"/>
              <a:t>The CEO of the Tech start-up is ready to distribute the new solar panels to the market, but the problem is he hasn’t figured out he’s clientele yet, so he has asked us team TS5 to help him be able to find twitter users who will most likely be interested in purchasing the new Hybrid solar panels.</a:t>
            </a:r>
          </a:p>
          <a:p>
            <a:pPr algn="just"/>
            <a:endParaRPr lang="en-ZA" dirty="0"/>
          </a:p>
          <a:p>
            <a:pPr algn="just"/>
            <a:r>
              <a:rPr lang="en-ZA" dirty="0"/>
              <a:t>Thanks to </a:t>
            </a:r>
            <a:r>
              <a:rPr lang="en-US" b="0" i="0" dirty="0">
                <a:effectLst/>
                <a:latin typeface="Inter"/>
              </a:rPr>
              <a:t>Canada Foundation and the  University of Waterloo Team TS5 was able to obtain the climate change twitter sentiments data in which they could use to solve the classification Problem by training a Machine Learning Model.</a:t>
            </a:r>
            <a:endParaRPr lang="en-ZA" dirty="0"/>
          </a:p>
          <a:p>
            <a:endParaRPr lang="en-ZA" dirty="0"/>
          </a:p>
          <a:p>
            <a:endParaRPr lang="en-ZA" dirty="0"/>
          </a:p>
        </p:txBody>
      </p:sp>
    </p:spTree>
    <p:extLst>
      <p:ext uri="{BB962C8B-B14F-4D97-AF65-F5344CB8AC3E}">
        <p14:creationId xmlns:p14="http://schemas.microsoft.com/office/powerpoint/2010/main" val="3372720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7000"/>
                                        <p:tgtEl>
                                          <p:spTgt spid="6"/>
                                        </p:tgtEl>
                                      </p:cBhvr>
                                    </p:animEffect>
                                    <p:anim calcmode="lin" valueType="num">
                                      <p:cBhvr>
                                        <p:cTn id="8" dur="7000" fill="hold"/>
                                        <p:tgtEl>
                                          <p:spTgt spid="6"/>
                                        </p:tgtEl>
                                        <p:attrNameLst>
                                          <p:attrName>ppt_x</p:attrName>
                                        </p:attrNameLst>
                                      </p:cBhvr>
                                      <p:tavLst>
                                        <p:tav tm="0">
                                          <p:val>
                                            <p:strVal val="#ppt_x"/>
                                          </p:val>
                                        </p:tav>
                                        <p:tav tm="100000">
                                          <p:val>
                                            <p:strVal val="#ppt_x"/>
                                          </p:val>
                                        </p:tav>
                                      </p:tavLst>
                                    </p:anim>
                                    <p:anim calcmode="lin" valueType="num">
                                      <p:cBhvr>
                                        <p:cTn id="9" dur="7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D246877-28DA-41E2-BD31-D7E46A6CBFB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5891753"/>
            <a:ext cx="12396247" cy="1293589"/>
          </a:xfrm>
          <a:prstGeom prst="rect">
            <a:avLst/>
          </a:prstGeom>
        </p:spPr>
      </p:pic>
      <p:pic>
        <p:nvPicPr>
          <p:cNvPr id="35" name="Picture 34">
            <a:extLst>
              <a:ext uri="{FF2B5EF4-FFF2-40B4-BE49-F238E27FC236}">
                <a16:creationId xmlns:a16="http://schemas.microsoft.com/office/drawing/2014/main" id="{5BA5F170-FA90-4CFB-997A-077331418637}"/>
              </a:ext>
            </a:extLst>
          </p:cNvPr>
          <p:cNvPicPr>
            <a:picLocks noChangeAspect="1"/>
          </p:cNvPicPr>
          <p:nvPr/>
        </p:nvPicPr>
        <p:blipFill>
          <a:blip r:embed="rId3">
            <a:alphaModFix/>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a:stretch/>
        </p:blipFill>
        <p:spPr>
          <a:xfrm>
            <a:off x="-5538" y="0"/>
            <a:ext cx="12471662" cy="7185342"/>
          </a:xfrm>
          <a:prstGeom prst="rect">
            <a:avLst/>
          </a:prstGeom>
        </p:spPr>
      </p:pic>
      <p:pic>
        <p:nvPicPr>
          <p:cNvPr id="20" name="Picture 19" descr="A close-up of a leaf&#10;&#10;Description automatically generated">
            <a:extLst>
              <a:ext uri="{FF2B5EF4-FFF2-40B4-BE49-F238E27FC236}">
                <a16:creationId xmlns:a16="http://schemas.microsoft.com/office/drawing/2014/main" id="{1AD7E47B-7BE4-46DF-A85A-B1ADEE50F435}"/>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rot="6030077">
            <a:off x="-914891" y="1074154"/>
            <a:ext cx="392211" cy="392211"/>
          </a:xfrm>
          <a:prstGeom prst="rect">
            <a:avLst/>
          </a:prstGeom>
        </p:spPr>
      </p:pic>
      <p:pic>
        <p:nvPicPr>
          <p:cNvPr id="40" name="Picture 39" descr="A picture containing shape&#10;&#10;Description automatically generated">
            <a:extLst>
              <a:ext uri="{FF2B5EF4-FFF2-40B4-BE49-F238E27FC236}">
                <a16:creationId xmlns:a16="http://schemas.microsoft.com/office/drawing/2014/main" id="{063ED697-10D9-4F4D-A84F-FF1AD610AD1E}"/>
              </a:ext>
            </a:extLst>
          </p:cNvPr>
          <p:cNvPicPr>
            <a:picLocks noChangeAspect="1"/>
          </p:cNvPicPr>
          <p:nvPr/>
        </p:nvPicPr>
        <p:blipFill>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346460" y="4579263"/>
            <a:ext cx="346460" cy="389159"/>
          </a:xfrm>
          <a:prstGeom prst="rect">
            <a:avLst/>
          </a:prstGeom>
        </p:spPr>
      </p:pic>
      <p:pic>
        <p:nvPicPr>
          <p:cNvPr id="42" name="Picture 41" descr="A picture containing text, plant&#10;&#10;Description automatically generated">
            <a:extLst>
              <a:ext uri="{FF2B5EF4-FFF2-40B4-BE49-F238E27FC236}">
                <a16:creationId xmlns:a16="http://schemas.microsoft.com/office/drawing/2014/main" id="{B1D53B91-B3EB-4C9D-8284-C30604E314C8}"/>
              </a:ext>
            </a:extLst>
          </p:cNvPr>
          <p:cNvPicPr>
            <a:picLocks noChangeAspect="1"/>
          </p:cNvPicPr>
          <p:nvPr/>
        </p:nvPicPr>
        <p:blipFill>
          <a:blip r:embed="rId9">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rot="9643954">
            <a:off x="-513700" y="1858114"/>
            <a:ext cx="519087" cy="506110"/>
          </a:xfrm>
          <a:prstGeom prst="rect">
            <a:avLst/>
          </a:prstGeom>
        </p:spPr>
      </p:pic>
      <p:pic>
        <p:nvPicPr>
          <p:cNvPr id="9" name="Picture 8" descr="A person in a suit and tie&#10;&#10;Description automatically generated with medium confidence">
            <a:extLst>
              <a:ext uri="{FF2B5EF4-FFF2-40B4-BE49-F238E27FC236}">
                <a16:creationId xmlns:a16="http://schemas.microsoft.com/office/drawing/2014/main" id="{2F0F385E-0899-463F-AE58-9BE3E4AEDA0F}"/>
              </a:ext>
            </a:extLst>
          </p:cNvPr>
          <p:cNvPicPr>
            <a:picLocks noChangeAspect="1"/>
          </p:cNvPicPr>
          <p:nvPr/>
        </p:nvPicPr>
        <p:blipFill>
          <a:blip r:embed="rId11">
            <a:alphaModFix amt="70000"/>
            <a:extLst>
              <a:ext uri="{BEBA8EAE-BF5A-486C-A8C5-ECC9F3942E4B}">
                <a14:imgProps xmlns:a14="http://schemas.microsoft.com/office/drawing/2010/main">
                  <a14:imgLayer r:embed="rId12">
                    <a14:imgEffect>
                      <a14:brightnessContrast bright="-40000" contrast="40000"/>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13"/>
              </a:ext>
            </a:extLst>
          </a:blip>
          <a:stretch>
            <a:fillRect/>
          </a:stretch>
        </p:blipFill>
        <p:spPr>
          <a:xfrm>
            <a:off x="12393321" y="4036979"/>
            <a:ext cx="1016583" cy="2901798"/>
          </a:xfrm>
          <a:prstGeom prst="rect">
            <a:avLst/>
          </a:prstGeom>
        </p:spPr>
      </p:pic>
      <p:sp>
        <p:nvSpPr>
          <p:cNvPr id="12" name="Thought Bubble: Cloud 11">
            <a:extLst>
              <a:ext uri="{FF2B5EF4-FFF2-40B4-BE49-F238E27FC236}">
                <a16:creationId xmlns:a16="http://schemas.microsoft.com/office/drawing/2014/main" id="{06A8313F-8C0E-49D4-BB20-1996B3F3B76E}"/>
              </a:ext>
            </a:extLst>
          </p:cNvPr>
          <p:cNvSpPr/>
          <p:nvPr/>
        </p:nvSpPr>
        <p:spPr>
          <a:xfrm>
            <a:off x="4229319" y="2435693"/>
            <a:ext cx="2388228" cy="1601285"/>
          </a:xfrm>
          <a:prstGeom prst="cloudCallout">
            <a:avLst>
              <a:gd name="adj1" fmla="val -50833"/>
              <a:gd name="adj2" fmla="val 70690"/>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ZA" dirty="0"/>
              <a:t>Hi </a:t>
            </a:r>
          </a:p>
          <a:p>
            <a:pPr algn="ctr"/>
            <a:r>
              <a:rPr lang="en-ZA" dirty="0"/>
              <a:t>I am the </a:t>
            </a:r>
            <a:r>
              <a:rPr lang="en-ZA" dirty="0" err="1"/>
              <a:t>Ceo</a:t>
            </a:r>
            <a:r>
              <a:rPr lang="en-ZA" dirty="0"/>
              <a:t> </a:t>
            </a:r>
          </a:p>
        </p:txBody>
      </p:sp>
      <p:pic>
        <p:nvPicPr>
          <p:cNvPr id="21" name="Picture 20">
            <a:extLst>
              <a:ext uri="{FF2B5EF4-FFF2-40B4-BE49-F238E27FC236}">
                <a16:creationId xmlns:a16="http://schemas.microsoft.com/office/drawing/2014/main" id="{0BA4CE5A-CB51-44E7-B791-E633D3F33FF6}"/>
              </a:ext>
            </a:extLst>
          </p:cNvPr>
          <p:cNvPicPr>
            <a:picLocks noChangeAspect="1"/>
          </p:cNvPicPr>
          <p:nvPr/>
        </p:nvPicPr>
        <p:blipFill>
          <a:blip r:embed="rId14">
            <a:extLst>
              <a:ext uri="{28A0092B-C50C-407E-A947-70E740481C1C}">
                <a14:useLocalDpi xmlns:a14="http://schemas.microsoft.com/office/drawing/2010/main" val="0"/>
              </a:ext>
              <a:ext uri="{837473B0-CC2E-450A-ABE3-18F120FF3D39}">
                <a1611:picAttrSrcUrl xmlns:a1611="http://schemas.microsoft.com/office/drawing/2016/11/main" r:id="rId15"/>
              </a:ext>
            </a:extLst>
          </a:blip>
          <a:srcRect/>
          <a:stretch/>
        </p:blipFill>
        <p:spPr>
          <a:xfrm>
            <a:off x="-1658677" y="3525830"/>
            <a:ext cx="2388227" cy="3332170"/>
          </a:xfrm>
          <a:prstGeom prst="rect">
            <a:avLst/>
          </a:prstGeom>
        </p:spPr>
      </p:pic>
    </p:spTree>
    <p:extLst>
      <p:ext uri="{BB962C8B-B14F-4D97-AF65-F5344CB8AC3E}">
        <p14:creationId xmlns:p14="http://schemas.microsoft.com/office/powerpoint/2010/main" val="1990691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path" presetSubtype="0" accel="50000" decel="50000" fill="hold" nodeType="clickEffect">
                                  <p:stCondLst>
                                    <p:cond delay="0"/>
                                  </p:stCondLst>
                                  <p:childTnLst>
                                    <p:animMotion origin="layout" path="M 8.33333E-7 -4.44444E-6 L 0.28984 0.0007 " pathEditMode="relative" rAng="0" ptsTypes="AA">
                                      <p:cBhvr>
                                        <p:cTn id="6" dur="3000" fill="hold"/>
                                        <p:tgtEl>
                                          <p:spTgt spid="21"/>
                                        </p:tgtEl>
                                        <p:attrNameLst>
                                          <p:attrName>ppt_x</p:attrName>
                                          <p:attrName>ppt_y</p:attrName>
                                        </p:attrNameLst>
                                      </p:cBhvr>
                                      <p:rCtr x="14492" y="23"/>
                                    </p:animMotion>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1700"/>
                                        <p:tgtEl>
                                          <p:spTgt spid="12"/>
                                        </p:tgtEl>
                                      </p:cBhvr>
                                    </p:animEffect>
                                    <p:anim calcmode="lin" valueType="num">
                                      <p:cBhvr>
                                        <p:cTn id="12" dur="1700" fill="hold"/>
                                        <p:tgtEl>
                                          <p:spTgt spid="12"/>
                                        </p:tgtEl>
                                        <p:attrNameLst>
                                          <p:attrName>ppt_x</p:attrName>
                                        </p:attrNameLst>
                                      </p:cBhvr>
                                      <p:tavLst>
                                        <p:tav tm="0">
                                          <p:val>
                                            <p:strVal val="#ppt_x"/>
                                          </p:val>
                                        </p:tav>
                                        <p:tav tm="100000">
                                          <p:val>
                                            <p:strVal val="#ppt_x"/>
                                          </p:val>
                                        </p:tav>
                                      </p:tavLst>
                                    </p:anim>
                                    <p:anim calcmode="lin" valueType="num">
                                      <p:cBhvr>
                                        <p:cTn id="13" dur="1700" fill="hold"/>
                                        <p:tgtEl>
                                          <p:spTgt spid="12"/>
                                        </p:tgtEl>
                                        <p:attrNameLst>
                                          <p:attrName>ppt_y</p:attrName>
                                        </p:attrNameLst>
                                      </p:cBhvr>
                                      <p:tavLst>
                                        <p:tav tm="0">
                                          <p:val>
                                            <p:strVal val="#ppt_y+.1"/>
                                          </p:val>
                                        </p:tav>
                                        <p:tav tm="100000">
                                          <p:val>
                                            <p:strVal val="#ppt_y"/>
                                          </p:val>
                                        </p:tav>
                                      </p:tavLst>
                                    </p:anim>
                                  </p:childTnLst>
                                  <p:subTnLst>
                                    <p:set>
                                      <p:cBhvr override="childStyle">
                                        <p:cTn dur="1" fill="hold" display="0" masterRel="nextClick" afterEffect="1"/>
                                        <p:tgtEl>
                                          <p:spTgt spid="12"/>
                                        </p:tgtEl>
                                        <p:attrNameLst>
                                          <p:attrName>style.visibility</p:attrName>
                                        </p:attrNameLst>
                                      </p:cBhvr>
                                      <p:to>
                                        <p:strVal val="hidden"/>
                                      </p:to>
                                    </p:set>
                                  </p:subTnLst>
                                </p:cTn>
                              </p:par>
                            </p:childTnLst>
                          </p:cTn>
                        </p:par>
                      </p:childTnLst>
                    </p:cTn>
                  </p:par>
                  <p:par>
                    <p:cTn id="14" fill="hold">
                      <p:stCondLst>
                        <p:cond delay="indefinite"/>
                      </p:stCondLst>
                      <p:childTnLst>
                        <p:par>
                          <p:cTn id="15" fill="hold">
                            <p:stCondLst>
                              <p:cond delay="0"/>
                            </p:stCondLst>
                            <p:childTnLst>
                              <p:par>
                                <p:cTn id="16" presetID="10" presetClass="exit" presetSubtype="0" fill="hold" nodeType="clickEffect">
                                  <p:stCondLst>
                                    <p:cond delay="0"/>
                                  </p:stCondLst>
                                  <p:childTnLst>
                                    <p:animEffect transition="out" filter="fade">
                                      <p:cBhvr>
                                        <p:cTn id="17" dur="3900"/>
                                        <p:tgtEl>
                                          <p:spTgt spid="35"/>
                                        </p:tgtEl>
                                      </p:cBhvr>
                                    </p:animEffect>
                                    <p:set>
                                      <p:cBhvr>
                                        <p:cTn id="18" dur="1" fill="hold">
                                          <p:stCondLst>
                                            <p:cond delay="3899"/>
                                          </p:stCondLst>
                                        </p:cTn>
                                        <p:tgtEl>
                                          <p:spTgt spid="35"/>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63" presetClass="path" presetSubtype="0" accel="50000" decel="50000" fill="hold" nodeType="clickEffect">
                                  <p:stCondLst>
                                    <p:cond delay="0"/>
                                  </p:stCondLst>
                                  <p:childTnLst>
                                    <p:animMotion origin="layout" path="M 0.01067 -0.25046 L 1.07773 0.53773 " pathEditMode="relative" rAng="0" ptsTypes="AA">
                                      <p:cBhvr>
                                        <p:cTn id="22" dur="2000" fill="hold"/>
                                        <p:tgtEl>
                                          <p:spTgt spid="42"/>
                                        </p:tgtEl>
                                        <p:attrNameLst>
                                          <p:attrName>ppt_x</p:attrName>
                                          <p:attrName>ppt_y</p:attrName>
                                        </p:attrNameLst>
                                      </p:cBhvr>
                                      <p:rCtr x="53346" y="39398"/>
                                    </p:animMotion>
                                  </p:childTnLst>
                                </p:cTn>
                              </p:par>
                            </p:childTnLst>
                          </p:cTn>
                        </p:par>
                      </p:childTnLst>
                    </p:cTn>
                  </p:par>
                  <p:par>
                    <p:cTn id="23" fill="hold">
                      <p:stCondLst>
                        <p:cond delay="indefinite"/>
                      </p:stCondLst>
                      <p:childTnLst>
                        <p:par>
                          <p:cTn id="24" fill="hold">
                            <p:stCondLst>
                              <p:cond delay="0"/>
                            </p:stCondLst>
                            <p:childTnLst>
                              <p:par>
                                <p:cTn id="25" presetID="63" presetClass="path" presetSubtype="0" accel="50000" decel="50000" fill="hold" nodeType="clickEffect">
                                  <p:stCondLst>
                                    <p:cond delay="0"/>
                                  </p:stCondLst>
                                  <p:childTnLst>
                                    <p:animMotion origin="layout" path="M 4.16667E-6 4.81481E-6 L 1.09492 0.01388 " pathEditMode="relative" rAng="0" ptsTypes="AA">
                                      <p:cBhvr>
                                        <p:cTn id="26" dur="1700" fill="hold"/>
                                        <p:tgtEl>
                                          <p:spTgt spid="20"/>
                                        </p:tgtEl>
                                        <p:attrNameLst>
                                          <p:attrName>ppt_x</p:attrName>
                                          <p:attrName>ppt_y</p:attrName>
                                        </p:attrNameLst>
                                      </p:cBhvr>
                                      <p:rCtr x="54740" y="694"/>
                                    </p:animMotion>
                                  </p:childTnLst>
                                </p:cTn>
                              </p:par>
                            </p:childTnLst>
                          </p:cTn>
                        </p:par>
                      </p:childTnLst>
                    </p:cTn>
                  </p:par>
                  <p:par>
                    <p:cTn id="27" fill="hold">
                      <p:stCondLst>
                        <p:cond delay="indefinite"/>
                      </p:stCondLst>
                      <p:childTnLst>
                        <p:par>
                          <p:cTn id="28" fill="hold">
                            <p:stCondLst>
                              <p:cond delay="0"/>
                            </p:stCondLst>
                            <p:childTnLst>
                              <p:par>
                                <p:cTn id="29" presetID="35" presetClass="path" presetSubtype="0" accel="50000" decel="50000" fill="hold" nodeType="clickEffect">
                                  <p:stCondLst>
                                    <p:cond delay="0"/>
                                  </p:stCondLst>
                                  <p:childTnLst>
                                    <p:animMotion origin="layout" path="M -4.16667E-7 1.85185E-6 L -0.4112 -0.00741 " pathEditMode="relative" rAng="0" ptsTypes="AA">
                                      <p:cBhvr>
                                        <p:cTn id="30" dur="2000" fill="hold"/>
                                        <p:tgtEl>
                                          <p:spTgt spid="9"/>
                                        </p:tgtEl>
                                        <p:attrNameLst>
                                          <p:attrName>ppt_x</p:attrName>
                                          <p:attrName>ppt_y</p:attrName>
                                        </p:attrNameLst>
                                      </p:cBhvr>
                                      <p:rCtr x="-20560" y="-37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11CEA945-558D-4B05-9E53-91169281C88D}"/>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a:stretch/>
        </p:blipFill>
        <p:spPr>
          <a:xfrm>
            <a:off x="0" y="5250730"/>
            <a:ext cx="12256655" cy="1607269"/>
          </a:xfrm>
          <a:prstGeom prst="rect">
            <a:avLst/>
          </a:prstGeom>
        </p:spPr>
      </p:pic>
      <p:pic>
        <p:nvPicPr>
          <p:cNvPr id="7" name="Picture 6">
            <a:extLst>
              <a:ext uri="{FF2B5EF4-FFF2-40B4-BE49-F238E27FC236}">
                <a16:creationId xmlns:a16="http://schemas.microsoft.com/office/drawing/2014/main" id="{921844A9-C776-4E04-B158-23AE2A9F55D8}"/>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a:stretch/>
        </p:blipFill>
        <p:spPr>
          <a:xfrm>
            <a:off x="-1727637" y="3429000"/>
            <a:ext cx="2507094" cy="2971800"/>
          </a:xfrm>
          <a:prstGeom prst="rect">
            <a:avLst/>
          </a:prstGeom>
        </p:spPr>
      </p:pic>
      <p:pic>
        <p:nvPicPr>
          <p:cNvPr id="15" name="Picture 14" descr="A picture containing diagram&#10;&#10;Description automatically generated">
            <a:extLst>
              <a:ext uri="{FF2B5EF4-FFF2-40B4-BE49-F238E27FC236}">
                <a16:creationId xmlns:a16="http://schemas.microsoft.com/office/drawing/2014/main" id="{2F3EB1A6-A7CD-446B-ABD7-08F03E59846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5872" y="53083"/>
            <a:ext cx="2010682" cy="1423292"/>
          </a:xfrm>
          <a:prstGeom prst="rect">
            <a:avLst/>
          </a:prstGeom>
          <a:effectLst>
            <a:glow rad="228600">
              <a:schemeClr val="accent5">
                <a:satMod val="175000"/>
                <a:alpha val="40000"/>
              </a:schemeClr>
            </a:glow>
          </a:effectLst>
        </p:spPr>
      </p:pic>
      <p:sp>
        <p:nvSpPr>
          <p:cNvPr id="16" name="Thought Bubble: Cloud 15">
            <a:extLst>
              <a:ext uri="{FF2B5EF4-FFF2-40B4-BE49-F238E27FC236}">
                <a16:creationId xmlns:a16="http://schemas.microsoft.com/office/drawing/2014/main" id="{AF824DFB-4D80-447D-991B-FD329BB13109}"/>
              </a:ext>
            </a:extLst>
          </p:cNvPr>
          <p:cNvSpPr/>
          <p:nvPr/>
        </p:nvSpPr>
        <p:spPr>
          <a:xfrm>
            <a:off x="1410777" y="1360153"/>
            <a:ext cx="3618271" cy="2003478"/>
          </a:xfrm>
          <a:prstGeom prst="cloudCallout">
            <a:avLst>
              <a:gd name="adj1" fmla="val -49422"/>
              <a:gd name="adj2" fmla="val 63330"/>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ZA" dirty="0"/>
              <a:t>Lucky for me , Team TS5 will apply their machine learning skills to solve my problem </a:t>
            </a:r>
          </a:p>
        </p:txBody>
      </p:sp>
      <p:sp>
        <p:nvSpPr>
          <p:cNvPr id="17" name="Thought Bubble: Cloud 16">
            <a:extLst>
              <a:ext uri="{FF2B5EF4-FFF2-40B4-BE49-F238E27FC236}">
                <a16:creationId xmlns:a16="http://schemas.microsoft.com/office/drawing/2014/main" id="{C963D9A5-1299-4FDB-AF1F-6CB70F5421B2}"/>
              </a:ext>
            </a:extLst>
          </p:cNvPr>
          <p:cNvSpPr/>
          <p:nvPr/>
        </p:nvSpPr>
        <p:spPr>
          <a:xfrm>
            <a:off x="1410777" y="1334648"/>
            <a:ext cx="3618271" cy="2003478"/>
          </a:xfrm>
          <a:prstGeom prst="cloudCallout">
            <a:avLst>
              <a:gd name="adj1" fmla="val -49001"/>
              <a:gd name="adj2" fmla="val 63451"/>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ZA" dirty="0"/>
              <a:t>They took my data set and cleaned it , in order to perform analysis</a:t>
            </a:r>
          </a:p>
        </p:txBody>
      </p:sp>
      <p:pic>
        <p:nvPicPr>
          <p:cNvPr id="23" name="Picture 22">
            <a:extLst>
              <a:ext uri="{FF2B5EF4-FFF2-40B4-BE49-F238E27FC236}">
                <a16:creationId xmlns:a16="http://schemas.microsoft.com/office/drawing/2014/main" id="{35AD85C8-6C5A-4865-8FFA-30751D95A43E}"/>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95872" y="44780"/>
            <a:ext cx="11898331" cy="4416357"/>
          </a:xfrm>
          <a:prstGeom prst="rect">
            <a:avLst/>
          </a:prstGeom>
        </p:spPr>
      </p:pic>
      <p:sp>
        <p:nvSpPr>
          <p:cNvPr id="2" name="TextBox 1">
            <a:extLst>
              <a:ext uri="{FF2B5EF4-FFF2-40B4-BE49-F238E27FC236}">
                <a16:creationId xmlns:a16="http://schemas.microsoft.com/office/drawing/2014/main" id="{1CA3110C-1BB5-41BF-8A8A-5359598C3F8A}"/>
              </a:ext>
            </a:extLst>
          </p:cNvPr>
          <p:cNvSpPr txBox="1"/>
          <p:nvPr/>
        </p:nvSpPr>
        <p:spPr>
          <a:xfrm>
            <a:off x="665566" y="8747558"/>
            <a:ext cx="8135357" cy="230832"/>
          </a:xfrm>
          <a:prstGeom prst="rect">
            <a:avLst/>
          </a:prstGeom>
          <a:noFill/>
        </p:spPr>
        <p:txBody>
          <a:bodyPr wrap="square" rtlCol="0">
            <a:spAutoFit/>
          </a:bodyPr>
          <a:lstStyle/>
          <a:p>
            <a:r>
              <a:rPr lang="en-ZA" sz="900">
                <a:hlinkClick r:id="rId3" tooltip="https://www.deviantart.com/annamae22/art/Grass-at-Park-1-Stock-Photo-PNG-0166-479867777"/>
              </a:rPr>
              <a:t>This Photo</a:t>
            </a:r>
            <a:r>
              <a:rPr lang="en-ZA" sz="900"/>
              <a:t> by Unknown Author is licensed under </a:t>
            </a:r>
            <a:r>
              <a:rPr lang="en-ZA" sz="900">
                <a:hlinkClick r:id="rId8" tooltip="https://creativecommons.org/licenses/by/3.0/"/>
              </a:rPr>
              <a:t>CC BY</a:t>
            </a:r>
            <a:endParaRPr lang="en-ZA" sz="900"/>
          </a:p>
        </p:txBody>
      </p:sp>
    </p:spTree>
    <p:extLst>
      <p:ext uri="{BB962C8B-B14F-4D97-AF65-F5344CB8AC3E}">
        <p14:creationId xmlns:p14="http://schemas.microsoft.com/office/powerpoint/2010/main" val="599169355"/>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path" presetSubtype="0" accel="50000" decel="50000" fill="hold" nodeType="clickEffect">
                                  <p:stCondLst>
                                    <p:cond delay="0"/>
                                  </p:stCondLst>
                                  <p:childTnLst>
                                    <p:animMotion origin="layout" path="M 2.08333E-6 3.33333E-6 L 0.11224 0.00879 " pathEditMode="relative" rAng="0" ptsTypes="AA">
                                      <p:cBhvr>
                                        <p:cTn id="6" dur="1400" fill="hold"/>
                                        <p:tgtEl>
                                          <p:spTgt spid="7"/>
                                        </p:tgtEl>
                                        <p:attrNameLst>
                                          <p:attrName>ppt_x</p:attrName>
                                          <p:attrName>ppt_y</p:attrName>
                                        </p:attrNameLst>
                                      </p:cBhvr>
                                      <p:rCtr x="5612" y="440"/>
                                    </p:animMotion>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grpId="0" nodeType="clickEffect">
                                  <p:stCondLst>
                                    <p:cond delay="10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7700"/>
                                        <p:tgtEl>
                                          <p:spTgt spid="16"/>
                                        </p:tgtEl>
                                      </p:cBhvr>
                                    </p:animEffect>
                                    <p:anim calcmode="lin" valueType="num">
                                      <p:cBhvr>
                                        <p:cTn id="12" dur="7700" fill="hold"/>
                                        <p:tgtEl>
                                          <p:spTgt spid="16"/>
                                        </p:tgtEl>
                                        <p:attrNameLst>
                                          <p:attrName>ppt_x</p:attrName>
                                        </p:attrNameLst>
                                      </p:cBhvr>
                                      <p:tavLst>
                                        <p:tav tm="0">
                                          <p:val>
                                            <p:strVal val="#ppt_x"/>
                                          </p:val>
                                        </p:tav>
                                        <p:tav tm="100000">
                                          <p:val>
                                            <p:strVal val="#ppt_x"/>
                                          </p:val>
                                        </p:tav>
                                      </p:tavLst>
                                    </p:anim>
                                    <p:anim calcmode="lin" valueType="num">
                                      <p:cBhvr>
                                        <p:cTn id="13" dur="7700" fill="hold"/>
                                        <p:tgtEl>
                                          <p:spTgt spid="16"/>
                                        </p:tgtEl>
                                        <p:attrNameLst>
                                          <p:attrName>ppt_y</p:attrName>
                                        </p:attrNameLst>
                                      </p:cBhvr>
                                      <p:tavLst>
                                        <p:tav tm="0">
                                          <p:val>
                                            <p:strVal val="#ppt_y+.1"/>
                                          </p:val>
                                        </p:tav>
                                        <p:tav tm="100000">
                                          <p:val>
                                            <p:strVal val="#ppt_y"/>
                                          </p:val>
                                        </p:tav>
                                      </p:tavLst>
                                    </p:anim>
                                  </p:childTnLst>
                                  <p:subTnLst>
                                    <p:set>
                                      <p:cBhvr override="childStyle">
                                        <p:cTn dur="1" fill="hold" display="0" masterRel="nextClick" afterEffect="1"/>
                                        <p:tgtEl>
                                          <p:spTgt spid="16"/>
                                        </p:tgtEl>
                                        <p:attrNameLst>
                                          <p:attrName>style.visibility</p:attrName>
                                        </p:attrNameLst>
                                      </p:cBhvr>
                                      <p:to>
                                        <p:strVal val="hidden"/>
                                      </p:to>
                                    </p:set>
                                  </p:sub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1000"/>
                                        <p:tgtEl>
                                          <p:spTgt spid="17"/>
                                        </p:tgtEl>
                                      </p:cBhvr>
                                    </p:animEffect>
                                    <p:anim calcmode="lin" valueType="num">
                                      <p:cBhvr>
                                        <p:cTn id="19" dur="1000" fill="hold"/>
                                        <p:tgtEl>
                                          <p:spTgt spid="17"/>
                                        </p:tgtEl>
                                        <p:attrNameLst>
                                          <p:attrName>ppt_x</p:attrName>
                                        </p:attrNameLst>
                                      </p:cBhvr>
                                      <p:tavLst>
                                        <p:tav tm="0">
                                          <p:val>
                                            <p:strVal val="#ppt_x"/>
                                          </p:val>
                                        </p:tav>
                                        <p:tav tm="100000">
                                          <p:val>
                                            <p:strVal val="#ppt_x"/>
                                          </p:val>
                                        </p:tav>
                                      </p:tavLst>
                                    </p:anim>
                                    <p:anim calcmode="lin" valueType="num">
                                      <p:cBhvr>
                                        <p:cTn id="20" dur="1000" fill="hold"/>
                                        <p:tgtEl>
                                          <p:spTgt spid="17"/>
                                        </p:tgtEl>
                                        <p:attrNameLst>
                                          <p:attrName>ppt_y</p:attrName>
                                        </p:attrNameLst>
                                      </p:cBhvr>
                                      <p:tavLst>
                                        <p:tav tm="0">
                                          <p:val>
                                            <p:strVal val="#ppt_y+.1"/>
                                          </p:val>
                                        </p:tav>
                                        <p:tav tm="100000">
                                          <p:val>
                                            <p:strVal val="#ppt_y"/>
                                          </p:val>
                                        </p:tav>
                                      </p:tavLst>
                                    </p:anim>
                                  </p:childTnLst>
                                  <p:subTnLst>
                                    <p:set>
                                      <p:cBhvr override="childStyle">
                                        <p:cTn dur="1" fill="hold" display="0" masterRel="nextClick" afterEffect="1"/>
                                        <p:tgtEl>
                                          <p:spTgt spid="17"/>
                                        </p:tgtEl>
                                        <p:attrNameLst>
                                          <p:attrName>style.visibility</p:attrName>
                                        </p:attrNameLst>
                                      </p:cBhvr>
                                      <p:to>
                                        <p:strVal val="hidden"/>
                                      </p:to>
                                    </p:set>
                                  </p:subTnLst>
                                </p:cTn>
                              </p:par>
                            </p:childTnLst>
                          </p:cTn>
                        </p:par>
                      </p:childTnLst>
                    </p:cTn>
                  </p:par>
                  <p:par>
                    <p:cTn id="21" fill="hold">
                      <p:stCondLst>
                        <p:cond delay="indefinite"/>
                      </p:stCondLst>
                      <p:childTnLst>
                        <p:par>
                          <p:cTn id="22" fill="hold">
                            <p:stCondLst>
                              <p:cond delay="0"/>
                            </p:stCondLst>
                            <p:childTnLst>
                              <p:par>
                                <p:cTn id="23" presetID="42" presetClass="entr" presetSubtype="0" fill="hold" nodeType="clickEffect">
                                  <p:stCondLst>
                                    <p:cond delay="0"/>
                                  </p:stCondLst>
                                  <p:childTnLst>
                                    <p:set>
                                      <p:cBhvr>
                                        <p:cTn id="24" dur="1" fill="hold">
                                          <p:stCondLst>
                                            <p:cond delay="0"/>
                                          </p:stCondLst>
                                        </p:cTn>
                                        <p:tgtEl>
                                          <p:spTgt spid="23"/>
                                        </p:tgtEl>
                                        <p:attrNameLst>
                                          <p:attrName>style.visibility</p:attrName>
                                        </p:attrNameLst>
                                      </p:cBhvr>
                                      <p:to>
                                        <p:strVal val="visible"/>
                                      </p:to>
                                    </p:set>
                                    <p:animEffect transition="in" filter="fade">
                                      <p:cBhvr>
                                        <p:cTn id="25" dur="3000"/>
                                        <p:tgtEl>
                                          <p:spTgt spid="23"/>
                                        </p:tgtEl>
                                      </p:cBhvr>
                                    </p:animEffect>
                                    <p:anim calcmode="lin" valueType="num">
                                      <p:cBhvr>
                                        <p:cTn id="26" dur="3000" fill="hold"/>
                                        <p:tgtEl>
                                          <p:spTgt spid="23"/>
                                        </p:tgtEl>
                                        <p:attrNameLst>
                                          <p:attrName>ppt_x</p:attrName>
                                        </p:attrNameLst>
                                      </p:cBhvr>
                                      <p:tavLst>
                                        <p:tav tm="0">
                                          <p:val>
                                            <p:strVal val="#ppt_x"/>
                                          </p:val>
                                        </p:tav>
                                        <p:tav tm="100000">
                                          <p:val>
                                            <p:strVal val="#ppt_x"/>
                                          </p:val>
                                        </p:tav>
                                      </p:tavLst>
                                    </p:anim>
                                    <p:anim calcmode="lin" valueType="num">
                                      <p:cBhvr>
                                        <p:cTn id="27" dur="300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4208</TotalTime>
  <Words>925</Words>
  <Application>Microsoft Office PowerPoint</Application>
  <PresentationFormat>Widescreen</PresentationFormat>
  <Paragraphs>123</Paragraphs>
  <Slides>25</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25</vt:i4>
      </vt:variant>
    </vt:vector>
  </HeadingPairs>
  <TitlesOfParts>
    <vt:vector size="33" baseType="lpstr">
      <vt:lpstr>Arial</vt:lpstr>
      <vt:lpstr>Calibri</vt:lpstr>
      <vt:lpstr>Calibri Light</vt:lpstr>
      <vt:lpstr>Cambria Math</vt:lpstr>
      <vt:lpstr>Helvetica Neue</vt:lpstr>
      <vt:lpstr>Inter</vt:lpstr>
      <vt:lpstr>STIXMathJax_Normal-italic</vt:lpstr>
      <vt:lpstr>Office Theme</vt:lpstr>
      <vt:lpstr>  EDSA  Climate Change Belief Analysis  Our Machine Learning model has learnt  how to classify tweets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EDSA apple Prices Challenge</dc:title>
  <dc:creator>TEBOGO JOHANNES SAMBO</dc:creator>
  <cp:lastModifiedBy>TEBOGO JOHANNES SAMBO</cp:lastModifiedBy>
  <cp:revision>119</cp:revision>
  <dcterms:created xsi:type="dcterms:W3CDTF">2021-05-23T10:47:16Z</dcterms:created>
  <dcterms:modified xsi:type="dcterms:W3CDTF">2021-06-24T20:28:03Z</dcterms:modified>
</cp:coreProperties>
</file>